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1"/>
  </p:notesMasterIdLst>
  <p:handoutMasterIdLst>
    <p:handoutMasterId r:id="rId62"/>
  </p:handoutMasterIdLst>
  <p:sldIdLst>
    <p:sldId id="291" r:id="rId2"/>
    <p:sldId id="445" r:id="rId3"/>
    <p:sldId id="362" r:id="rId4"/>
    <p:sldId id="412" r:id="rId5"/>
    <p:sldId id="372" r:id="rId6"/>
    <p:sldId id="381" r:id="rId7"/>
    <p:sldId id="389" r:id="rId8"/>
    <p:sldId id="411" r:id="rId9"/>
    <p:sldId id="413" r:id="rId10"/>
    <p:sldId id="390" r:id="rId11"/>
    <p:sldId id="391" r:id="rId12"/>
    <p:sldId id="416" r:id="rId13"/>
    <p:sldId id="392" r:id="rId14"/>
    <p:sldId id="393" r:id="rId15"/>
    <p:sldId id="394" r:id="rId16"/>
    <p:sldId id="383" r:id="rId17"/>
    <p:sldId id="395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405" r:id="rId28"/>
    <p:sldId id="369" r:id="rId29"/>
    <p:sldId id="370" r:id="rId30"/>
    <p:sldId id="414" r:id="rId31"/>
    <p:sldId id="415" r:id="rId32"/>
    <p:sldId id="408" r:id="rId33"/>
    <p:sldId id="441" r:id="rId34"/>
    <p:sldId id="417" r:id="rId35"/>
    <p:sldId id="418" r:id="rId36"/>
    <p:sldId id="419" r:id="rId37"/>
    <p:sldId id="421" r:id="rId38"/>
    <p:sldId id="424" r:id="rId39"/>
    <p:sldId id="423" r:id="rId40"/>
    <p:sldId id="425" r:id="rId41"/>
    <p:sldId id="446" r:id="rId42"/>
    <p:sldId id="427" r:id="rId43"/>
    <p:sldId id="428" r:id="rId44"/>
    <p:sldId id="429" r:id="rId45"/>
    <p:sldId id="430" r:id="rId46"/>
    <p:sldId id="431" r:id="rId47"/>
    <p:sldId id="432" r:id="rId48"/>
    <p:sldId id="433" r:id="rId49"/>
    <p:sldId id="434" r:id="rId50"/>
    <p:sldId id="435" r:id="rId51"/>
    <p:sldId id="436" r:id="rId52"/>
    <p:sldId id="437" r:id="rId53"/>
    <p:sldId id="438" r:id="rId54"/>
    <p:sldId id="448" r:id="rId55"/>
    <p:sldId id="442" r:id="rId56"/>
    <p:sldId id="447" r:id="rId57"/>
    <p:sldId id="443" r:id="rId58"/>
    <p:sldId id="444" r:id="rId59"/>
    <p:sldId id="439" r:id="rId60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99FF"/>
    <a:srgbClr val="CCCCFF"/>
    <a:srgbClr val="006600"/>
    <a:srgbClr val="FFFFFF"/>
    <a:srgbClr val="CC99FF"/>
    <a:srgbClr val="A8246E"/>
    <a:srgbClr val="008000"/>
    <a:srgbClr val="5DFFA6"/>
    <a:srgbClr val="B2C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6404" autoAdjust="0"/>
  </p:normalViewPr>
  <p:slideViewPr>
    <p:cSldViewPr>
      <p:cViewPr varScale="1">
        <p:scale>
          <a:sx n="152" d="100"/>
          <a:sy n="152" d="100"/>
        </p:scale>
        <p:origin x="462" y="13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0934" y="1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518725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0934" y="9518725"/>
            <a:ext cx="2985621" cy="50157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4" y="3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4"/>
            <a:ext cx="5510530" cy="4509134"/>
          </a:xfrm>
          <a:prstGeom prst="rect">
            <a:avLst/>
          </a:prstGeom>
        </p:spPr>
        <p:txBody>
          <a:bodyPr vert="horz" lIns="92729" tIns="46365" rIns="92729" bIns="4636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517550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4" y="9517550"/>
            <a:ext cx="2984870" cy="501014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6F35-D79E-4CAE-9711-DA050C1A4695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66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30.01.2024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30.01.2024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30.01.2024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30.01.2024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ipi.ru/ege/otkrytyy-bank-zadaniy-ege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ge.sdamgia.ru/" TargetMode="External"/><Relationship Id="rId4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rcoi.mcko.ru/gia-11-ege-gve/" TargetMode="External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du.tatar.ru/kukmor/otdel" TargetMode="External"/><Relationship Id="rId5" Type="http://schemas.openxmlformats.org/officeDocument/2006/relationships/hyperlink" Target="http://fipi.ru/" TargetMode="External"/><Relationship Id="rId4" Type="http://schemas.openxmlformats.org/officeDocument/2006/relationships/hyperlink" Target="http://gia.edu.ru/ru/" TargetMode="Externa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ГИА- 2024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https://xn----ptbfoehelv2b.xn--p1ai/upload/iblock/9e7/9e764d63bb57ccccc68230afb2dbe28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80121"/>
            <a:ext cx="2795622" cy="141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Основные 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938" y="1271534"/>
            <a:ext cx="335685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Введены запреты на средства связи и прочее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71360" y="2437308"/>
            <a:ext cx="3382429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 решению ОИВ ИС-9 может проводиться</a:t>
            </a:r>
          </a:p>
          <a:p>
            <a:pPr algn="ctr"/>
            <a:r>
              <a:rPr lang="ru-RU" dirty="0"/>
              <a:t>с использованием ИКТ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0072" y="3723878"/>
            <a:ext cx="3433717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Введена процедура удаления с ИС-9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763" y="1419622"/>
            <a:ext cx="3356851" cy="120032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Заявления могут подаваться</a:t>
            </a:r>
          </a:p>
          <a:p>
            <a:pPr algn="ctr"/>
            <a:r>
              <a:rPr lang="ru-RU" dirty="0"/>
              <a:t>обучающимися, их родителями или уполномоченными лицами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3434" y="3003798"/>
            <a:ext cx="3356851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Введено описание подачи заявлений, в </a:t>
            </a:r>
            <a:r>
              <a:rPr lang="ru-RU" dirty="0" err="1"/>
              <a:t>т.ч</a:t>
            </a:r>
            <a:r>
              <a:rPr lang="ru-RU" dirty="0"/>
              <a:t>. для лиц с ОВЗ</a:t>
            </a:r>
          </a:p>
        </p:txBody>
      </p:sp>
    </p:spTree>
    <p:extLst>
      <p:ext uri="{BB962C8B-B14F-4D97-AF65-F5344CB8AC3E}">
        <p14:creationId xmlns:p14="http://schemas.microsoft.com/office/powerpoint/2010/main" val="997694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Основные 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206769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Третий понедельник апреля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943" y="2067694"/>
            <a:ext cx="272796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Первый рабочий понедельник мая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5061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3107" y="314781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Повторный допуск</a:t>
            </a:r>
          </a:p>
          <a:p>
            <a:pPr algn="ctr"/>
            <a:r>
              <a:rPr lang="ru-RU" dirty="0"/>
              <a:t>Удаленные с ИС-9</a:t>
            </a:r>
          </a:p>
        </p:txBody>
      </p:sp>
    </p:spTree>
    <p:extLst>
      <p:ext uri="{BB962C8B-B14F-4D97-AF65-F5344CB8AC3E}">
        <p14:creationId xmlns:p14="http://schemas.microsoft.com/office/powerpoint/2010/main" val="3856391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19167" t="19442" r="18393" b="6760"/>
          <a:stretch/>
        </p:blipFill>
        <p:spPr bwMode="auto">
          <a:xfrm>
            <a:off x="971600" y="541293"/>
            <a:ext cx="7416824" cy="4634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48064" y="3668185"/>
            <a:ext cx="2637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7030A0"/>
                </a:solidFill>
              </a:rPr>
              <a:t>Приказ МОиН РТ от 04.12.2023 г. № под-2181/23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1285" y="3433524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1923678"/>
            <a:ext cx="3137498" cy="8196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27855" y="4319848"/>
            <a:ext cx="3889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Приложение 17</a:t>
            </a:r>
          </a:p>
          <a:p>
            <a:pPr algn="ctr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Информирование обучающихся и их родителей под подпись!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57170" y="2478889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/>
              <a:t>или</a:t>
            </a:r>
          </a:p>
        </p:txBody>
      </p:sp>
    </p:spTree>
    <p:extLst>
      <p:ext uri="{BB962C8B-B14F-4D97-AF65-F5344CB8AC3E}">
        <p14:creationId xmlns:p14="http://schemas.microsoft.com/office/powerpoint/2010/main" val="3803616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8846" y="1570804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– </a:t>
            </a:r>
          </a:p>
          <a:p>
            <a:pPr algn="ctr"/>
            <a:r>
              <a:rPr lang="ru-RU" sz="2000" b="1" dirty="0"/>
              <a:t>не позднее чем за два месяца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142777"/>
            <a:ext cx="1152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059582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70804"/>
            <a:ext cx="33775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– </a:t>
            </a:r>
          </a:p>
          <a:p>
            <a:pPr algn="ctr"/>
            <a:r>
              <a:rPr lang="ru-RU" sz="2000" b="1" dirty="0"/>
              <a:t>не позднее чем за месяц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84407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Информирование граждан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74928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284407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Повторный допуск (ГИА-9)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716" y="1923678"/>
            <a:ext cx="7552497" cy="132343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2000" dirty="0"/>
              <a:t>2) участники ГИА, проходящие ГИА только по обязательным учебным предметам и получившие на ГИА неудовлетворительный результат по одному из обязательных учебных предметов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095520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Добавлен пункт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269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7438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9320" y="497548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в ППЭ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8149" y="4686588"/>
            <a:ext cx="297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Пункты 56,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4139953" y="4362552"/>
            <a:ext cx="4588848" cy="648072"/>
          </a:xfrm>
          <a:prstGeom prst="rect">
            <a:avLst/>
          </a:prstGeom>
          <a:solidFill>
            <a:srgbClr val="F65E0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895350" lvl="0" indent="0" algn="ctr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Работники ППЭ, ОН, а также участники экзаменов,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покинувшие ППЭ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повторно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effectLst/>
              </a:rPr>
              <a:t>в ППЭ 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effectLst/>
              </a:rPr>
              <a:t>не допускаются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529663"/>
              </p:ext>
            </p:extLst>
          </p:nvPr>
        </p:nvGraphicFramePr>
        <p:xfrm>
          <a:off x="914153" y="897658"/>
          <a:ext cx="6451600" cy="3199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1857647">
                  <a:extLst>
                    <a:ext uri="{9D8B030D-6E8A-4147-A177-3AD203B41FA5}">
                      <a16:colId xmlns:a16="http://schemas.microsoft.com/office/drawing/2014/main" val="401595138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90188114"/>
                    </a:ext>
                  </a:extLst>
                </a:gridCol>
                <a:gridCol w="2433713">
                  <a:extLst>
                    <a:ext uri="{9D8B030D-6E8A-4147-A177-3AD203B41FA5}">
                      <a16:colId xmlns:a16="http://schemas.microsoft.com/office/drawing/2014/main" val="475906340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</a:t>
                      </a:r>
                      <a:endParaRPr lang="ru-RU" sz="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Допуск в ППЭ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Организация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46498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ОО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4467205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72012537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Организаторы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близкий родственник, 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0150579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Члены ГЭК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9247419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ТС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7501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Сотрудники охраны правопорядка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77774236"/>
                  </a:ext>
                </a:extLst>
              </a:tr>
              <a:tr h="136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Медработники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6464228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Ассистенты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15093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Экзаменаторы-собеседники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7584238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 по инструктажу и ЛР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786825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Эксперт по выполнению ЛР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386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0861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Организация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103" y="771550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30 «</a:t>
            </a:r>
            <a:r>
              <a:rPr lang="ru-RU" sz="1200" b="1" dirty="0"/>
              <a:t>Состав ГЭК </a:t>
            </a:r>
            <a:r>
              <a:rPr lang="ru-RU" sz="1200" dirty="0"/>
              <a:t>формируется из представителей ОИВ,…</a:t>
            </a:r>
          </a:p>
          <a:p>
            <a:r>
              <a:rPr lang="ru-RU" sz="1200" dirty="0"/>
              <a:t>Состав ГЭК формируется с учетом отсутствия у представителей, предполагаемых для включения в состав ГЭК,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4477" y="1543020"/>
            <a:ext cx="7776864" cy="2123658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34 «</a:t>
            </a:r>
            <a:r>
              <a:rPr lang="ru-RU" sz="1200" b="1" dirty="0"/>
              <a:t>Состав предметных комиссий </a:t>
            </a:r>
            <a:r>
              <a:rPr lang="ru-RU" sz="1200" dirty="0"/>
              <a:t>по каждому учебному предмету формируется из лиц, отвечающих следующим требованиям (далее - эксперты):</a:t>
            </a:r>
          </a:p>
          <a:p>
            <a:r>
              <a:rPr lang="ru-RU" sz="1200" dirty="0"/>
              <a:t>1) наличие высшего образования;</a:t>
            </a:r>
          </a:p>
          <a:p>
            <a:r>
              <a:rPr lang="ru-RU" sz="1200" dirty="0"/>
              <a:t>2) соответствие квалификационным требованиям,…;</a:t>
            </a:r>
          </a:p>
          <a:p>
            <a:r>
              <a:rPr lang="ru-RU" sz="1200" dirty="0"/>
              <a:t>3) наличие опыта </a:t>
            </a:r>
            <a:r>
              <a:rPr lang="ru-RU" sz="1200" b="1" dirty="0"/>
              <a:t>педагогической</a:t>
            </a:r>
            <a:r>
              <a:rPr lang="ru-RU" sz="1200" dirty="0"/>
              <a:t> работы </a:t>
            </a:r>
            <a:r>
              <a:rPr lang="ru-RU" sz="1200" b="1" dirty="0"/>
              <a:t>в соответствующей предметной области</a:t>
            </a:r>
            <a:r>
              <a:rPr lang="ru-RU" sz="1200" dirty="0"/>
              <a:t>…;</a:t>
            </a:r>
          </a:p>
          <a:p>
            <a:r>
              <a:rPr lang="ru-RU" sz="1200" dirty="0"/>
              <a:t>4) наличие документа, подтверждающего получение дополнительного профессионального образования,… полученного </a:t>
            </a:r>
            <a:r>
              <a:rPr lang="ru-RU" sz="1200" b="1" dirty="0"/>
              <a:t>в течение последних трех лет</a:t>
            </a:r>
            <a:r>
              <a:rPr lang="ru-RU" sz="1200" dirty="0"/>
              <a:t>…</a:t>
            </a:r>
          </a:p>
          <a:p>
            <a:r>
              <a:rPr lang="ru-RU" sz="1200" dirty="0"/>
              <a:t>Состав предметных комиссий по каждому учебному предмету формируется с учетом отсутствия у экспертов, предполагаемых для включения в состав предметной комиссии по соответствующему учебному предмету,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834477" y="3939902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/>
              <a:t>п. 36 «Состав апелляционной комиссии формируется из представителей ОИВ,…</a:t>
            </a:r>
          </a:p>
          <a:p>
            <a:r>
              <a:rPr lang="ru-RU" sz="1200" dirty="0"/>
              <a:t>Состав апелляционной комиссии формируется с учетом отсутствия у представителей, предполагаемых для включения в состав апелляционной комиссии,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</p:txBody>
      </p:sp>
    </p:spTree>
    <p:extLst>
      <p:ext uri="{BB962C8B-B14F-4D97-AF65-F5344CB8AC3E}">
        <p14:creationId xmlns:p14="http://schemas.microsoft.com/office/powerpoint/2010/main" val="3056882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10032" y="449692"/>
            <a:ext cx="7591315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Выдача </a:t>
            </a:r>
            <a:r>
              <a:rPr lang="ru-RU" b="1" dirty="0"/>
              <a:t>дополнительных черновиков </a:t>
            </a:r>
            <a:r>
              <a:rPr lang="ru-RU" dirty="0"/>
              <a:t>и возможность делать</a:t>
            </a:r>
          </a:p>
          <a:p>
            <a:pPr algn="just"/>
            <a:r>
              <a:rPr lang="ru-RU" b="1" dirty="0"/>
              <a:t>пометки в КИМ </a:t>
            </a:r>
            <a:r>
              <a:rPr lang="ru-RU" dirty="0"/>
              <a:t>закреплены Порядком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6144" y="2405184"/>
            <a:ext cx="7585883" cy="1754326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Уточнено про питание (могут находиться на столе):</a:t>
            </a:r>
          </a:p>
          <a:p>
            <a:pPr algn="just"/>
            <a:r>
              <a:rPr lang="ru-RU" dirty="0"/>
              <a:t>продукты питания для </a:t>
            </a:r>
            <a:r>
              <a:rPr lang="ru-RU" b="1" dirty="0"/>
              <a:t>дополнительного приема пищи (перекус), бутилированная питьевая вода</a:t>
            </a:r>
            <a:r>
              <a:rPr lang="ru-RU" dirty="0"/>
              <a:t> при условии, что упаковка указанных продуктов питания и воды, а также их потребление не будут отвлекать других участников экзаменов от выполнения ими экзаменационной работы (при необходимости)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3606" y="1236455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0002" y="4299942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501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081261" cy="31085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выполнять экзаменационную работу </a:t>
            </a:r>
            <a:r>
              <a:rPr lang="ru-RU" sz="1400" b="1" dirty="0"/>
              <a:t>несамостоятельно</a:t>
            </a:r>
            <a:r>
              <a:rPr lang="ru-RU" sz="1400" dirty="0"/>
              <a:t>, в том числе с помощью посторонних лиц, </a:t>
            </a:r>
            <a:r>
              <a:rPr lang="ru-RU" sz="1400" b="1" dirty="0"/>
              <a:t>общаться</a:t>
            </a:r>
            <a:r>
              <a:rPr lang="ru-RU" sz="1400" dirty="0"/>
              <a:t> с другими</a:t>
            </a:r>
          </a:p>
          <a:p>
            <a:r>
              <a:rPr lang="ru-RU" sz="1400" dirty="0"/>
              <a:t>участниками</a:t>
            </a:r>
          </a:p>
          <a:p>
            <a:r>
              <a:rPr lang="ru-RU" sz="1400" dirty="0"/>
              <a:t>• </a:t>
            </a:r>
            <a:r>
              <a:rPr lang="ru-RU" sz="1400" b="1" dirty="0"/>
              <a:t>иметь</a:t>
            </a:r>
            <a:r>
              <a:rPr lang="ru-RU" sz="1400" dirty="0"/>
              <a:t> при себе </a:t>
            </a:r>
            <a:r>
              <a:rPr lang="ru-RU" sz="1400" b="1" dirty="0"/>
              <a:t>средства связи</a:t>
            </a:r>
            <a:r>
              <a:rPr lang="ru-RU" sz="1400" dirty="0"/>
              <a:t>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</a:t>
            </a:r>
            <a:r>
              <a:rPr lang="ru-RU" sz="1400" dirty="0"/>
              <a:t>, </a:t>
            </a:r>
            <a:r>
              <a:rPr lang="ru-RU" sz="1400" b="1" dirty="0"/>
              <a:t>письменные заметки и иные средства хранения</a:t>
            </a:r>
            <a:r>
              <a:rPr lang="ru-RU" sz="1400" dirty="0"/>
              <a:t> и передачи информации</a:t>
            </a:r>
          </a:p>
          <a:p>
            <a:r>
              <a:rPr lang="ru-RU" sz="1400" dirty="0"/>
              <a:t>• </a:t>
            </a:r>
            <a:r>
              <a:rPr lang="ru-RU" sz="1400" b="1" dirty="0"/>
              <a:t>выносить</a:t>
            </a:r>
            <a:r>
              <a:rPr lang="ru-RU" sz="1400" dirty="0"/>
              <a:t> из аудиторий и ППЭ </a:t>
            </a:r>
            <a:r>
              <a:rPr lang="ru-RU" sz="1400" b="1" dirty="0"/>
              <a:t>черновики, экзаменационные материалы</a:t>
            </a:r>
            <a:r>
              <a:rPr lang="ru-RU" sz="1400" dirty="0"/>
              <a:t> на бумажном и (или) электронном носителях,</a:t>
            </a:r>
          </a:p>
          <a:p>
            <a:r>
              <a:rPr lang="ru-RU" sz="1400" b="1" dirty="0"/>
              <a:t>фотографировать</a:t>
            </a:r>
            <a:r>
              <a:rPr lang="ru-RU" sz="1400" dirty="0"/>
              <a:t> экзаменационные материалы, черновики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/>
              <a:t>. Во 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его в аудитории в соответствующей ведомости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00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Работникам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184067" cy="3323987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</a:t>
            </a:r>
            <a:r>
              <a:rPr lang="ru-RU" sz="1400" b="1" dirty="0"/>
              <a:t>находиться в ППЭ в случае несоответствия требованиям</a:t>
            </a:r>
            <a:r>
              <a:rPr lang="ru-RU" sz="1400" dirty="0"/>
              <a:t>, предъявляемым к лицам, привлекаемым к проведению экзаменов</a:t>
            </a:r>
          </a:p>
          <a:p>
            <a:r>
              <a:rPr lang="ru-RU" sz="1400" dirty="0"/>
              <a:t>•</a:t>
            </a:r>
            <a:r>
              <a:rPr lang="en-US" sz="1400" dirty="0"/>
              <a:t> </a:t>
            </a:r>
            <a:r>
              <a:rPr lang="ru-RU" sz="1400" b="1" dirty="0"/>
              <a:t>иметь </a:t>
            </a:r>
            <a:r>
              <a:rPr lang="ru-RU" sz="1400" dirty="0"/>
              <a:t>при себе средства связи,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материалы, письменные заметки и иные средства </a:t>
            </a:r>
            <a:r>
              <a:rPr lang="ru-RU" sz="1400" dirty="0"/>
              <a:t>хранения</a:t>
            </a:r>
            <a:r>
              <a:rPr lang="ru-RU" sz="1400" b="1" dirty="0"/>
              <a:t> </a:t>
            </a:r>
            <a:r>
              <a:rPr lang="ru-RU" sz="1400" dirty="0"/>
              <a:t>и передачи информации</a:t>
            </a:r>
          </a:p>
          <a:p>
            <a:r>
              <a:rPr lang="ru-RU" sz="1400" dirty="0"/>
              <a:t>•</a:t>
            </a:r>
            <a:r>
              <a:rPr lang="en-US" sz="1400" dirty="0"/>
              <a:t> </a:t>
            </a:r>
            <a:r>
              <a:rPr lang="ru-RU" sz="1400" b="1" dirty="0"/>
              <a:t>оказывать содействие </a:t>
            </a:r>
            <a:r>
              <a:rPr lang="ru-RU" sz="1400" dirty="0"/>
              <a:t>участникам экзаменов, в том числе </a:t>
            </a:r>
            <a:r>
              <a:rPr lang="ru-RU" sz="1400" b="1" dirty="0"/>
              <a:t>передавать</a:t>
            </a:r>
            <a:r>
              <a:rPr lang="ru-RU" sz="1400" dirty="0"/>
              <a:t> им средства связи, электронно-вычислительную технику, фото-, аудио- и видеоаппаратуру, справочные</a:t>
            </a:r>
          </a:p>
          <a:p>
            <a:r>
              <a:rPr lang="ru-RU" sz="1400" dirty="0"/>
              <a:t>материалы, письменные заметки и иные</a:t>
            </a:r>
          </a:p>
          <a:p>
            <a:r>
              <a:rPr lang="ru-RU" sz="1400" dirty="0"/>
              <a:t>средства хранения и передачи информации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не могут свободно перемещаться</a:t>
            </a:r>
          </a:p>
          <a:p>
            <a:r>
              <a:rPr lang="ru-RU" sz="1400" dirty="0"/>
              <a:t>по аудитории и ППЭ. Во время экзамена 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b="1" dirty="0"/>
              <a:t>из аудитории и продолжительность отсутствия его в аудитории в соответствующей</a:t>
            </a:r>
            <a:r>
              <a:rPr lang="en-US" sz="1400" b="1" dirty="0"/>
              <a:t> </a:t>
            </a:r>
            <a:r>
              <a:rPr lang="ru-RU" sz="1400" b="1" dirty="0"/>
              <a:t>ведомости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0458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ГИА- 9 в 2024 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https://xn----ptbfoehelv2b.xn--p1ai/upload/iblock/9e7/9e764d63bb57ccccc68230afb2dbe28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80121"/>
            <a:ext cx="2795622" cy="141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12629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Причина 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п. 63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Удаляет член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Составляется акт в 2 экземплярах   в Штабе ППЭ в присутствии члена ГЭК, руководителя ППЭ, организатора, 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 случае </a:t>
            </a:r>
            <a:r>
              <a:rPr lang="ru-RU" sz="1600" b="1" dirty="0"/>
              <a:t>удаления участника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бланке участника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Причина 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Организаторы 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Составляется акт в 2 экземплярах при согласии 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бланке 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64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3781908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Акты составляются в </a:t>
            </a:r>
            <a:r>
              <a:rPr lang="ru-RU" sz="1200" b="1" dirty="0"/>
              <a:t>двух</a:t>
            </a:r>
            <a:r>
              <a:rPr lang="ru-RU" sz="1200" dirty="0"/>
              <a:t> экземплярах: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для участника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для передачи (в тот же день) в ГЭК с последующей передачей в РЦОИ</a:t>
            </a:r>
          </a:p>
        </p:txBody>
      </p:sp>
    </p:spTree>
    <p:extLst>
      <p:ext uri="{BB962C8B-B14F-4D97-AF65-F5344CB8AC3E}">
        <p14:creationId xmlns:p14="http://schemas.microsoft.com/office/powerpoint/2010/main" val="2455704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иностранным языкам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1048" y="1947835"/>
            <a:ext cx="3736936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/>
              <a:t>Аудитории</a:t>
            </a:r>
            <a:r>
              <a:rPr lang="ru-RU" sz="1400" dirty="0"/>
              <a:t> </a:t>
            </a:r>
            <a:r>
              <a:rPr lang="ru-RU" sz="1400" b="1" dirty="0"/>
              <a:t>оборудуются</a:t>
            </a:r>
            <a:r>
              <a:rPr lang="ru-RU" sz="1400" dirty="0"/>
              <a:t> 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ТС или организаторы настраивают их,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чтобы было слышно всем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Аудиозапись прослушивается </a:t>
            </a:r>
            <a:r>
              <a:rPr lang="ru-RU" sz="1400" b="1" dirty="0"/>
              <a:t>дважды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Во время прослушивания можно делать </a:t>
            </a:r>
            <a:r>
              <a:rPr lang="ru-RU" sz="1400" b="1" dirty="0"/>
              <a:t>пометки</a:t>
            </a:r>
            <a:r>
              <a:rPr lang="ru-RU" sz="1400" dirty="0"/>
              <a:t> на черновиках и КИМ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После повторного прослушивания участники приступают к выполнению ЭР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07" y="2053412"/>
            <a:ext cx="381642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Осуществляется цифровая аудиозапись ответов (оборудование аудиторий, настройка оборудования)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Участник даёт ответы на задания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Участник прослушивает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12651"/>
            <a:ext cx="2731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прослушиванием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948353"/>
            <a:ext cx="3276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предоставлением устных ответов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040257"/>
            <a:ext cx="325062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/>
              <a:t>выполнить задание </a:t>
            </a:r>
            <a:r>
              <a:rPr lang="ru-RU" sz="1200" b="1" dirty="0"/>
              <a:t>в резервные сроки</a:t>
            </a:r>
          </a:p>
        </p:txBody>
      </p:sp>
    </p:spTree>
    <p:extLst>
      <p:ext uri="{BB962C8B-B14F-4D97-AF65-F5344CB8AC3E}">
        <p14:creationId xmlns:p14="http://schemas.microsoft.com/office/powerpoint/2010/main" val="2510176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русскому языку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63611"/>
            <a:ext cx="7868307" cy="226215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Аудитории оборудуются </a:t>
            </a:r>
            <a:r>
              <a:rPr lang="ru-RU" dirty="0"/>
              <a:t>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ТС 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/>
              <a:t>Аудиозапись прослушивается </a:t>
            </a:r>
            <a:r>
              <a:rPr lang="ru-RU" b="1" dirty="0"/>
              <a:t>дважды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Во время прослушивания можно делать пометки на черновиках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После повторного прослушивания участники приступают к выполнению ЭР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1853"/>
            <a:ext cx="6202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ОГЭ по русскому языку включено изложение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08391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7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28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ГВЭ в устной форме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12165"/>
            <a:ext cx="7868307" cy="276998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Аудитории оборудуются средствами воспроизведения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ТС 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Участник готовится не около средства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Отказ от протоколирования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После подготовки участник подходит к средству аудиозаписи и громко и разборчиво даёт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Экзаменатор-собеседник задаёт вопросы, чтобы участник мог уточнить и дополнить свой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Участнику даётся возможность прослушать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1340" y="770460"/>
            <a:ext cx="3391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Используются средства цифровой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67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770461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Отказ от протоколирования</a:t>
            </a:r>
            <a:endParaRPr lang="ru-RU" sz="1600" b="1" dirty="0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4765162" y="854605"/>
            <a:ext cx="1174989" cy="29238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30761" y="4267468"/>
            <a:ext cx="4325615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/>
              <a:t>выполнить задание </a:t>
            </a:r>
            <a:r>
              <a:rPr lang="ru-RU" sz="1200" b="1" dirty="0"/>
              <a:t>в резервные сроки</a:t>
            </a:r>
          </a:p>
        </p:txBody>
      </p:sp>
    </p:spTree>
    <p:extLst>
      <p:ext uri="{BB962C8B-B14F-4D97-AF65-F5344CB8AC3E}">
        <p14:creationId xmlns:p14="http://schemas.microsoft.com/office/powerpoint/2010/main" val="2272921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не позднее 10 календарных после проведения экзамена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8469" y="4011910"/>
            <a:ext cx="741682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Полученные результаты в первичных баллах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РЦОИ переводит в пятибалльную систему оценивания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проведенным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досрочный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периоды проведения</a:t>
            </a:r>
          </a:p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ГИА,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/>
              <a:t>не позднее 5 календарных после проведения 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1000166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дополнительный период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461" y="3939902"/>
            <a:ext cx="7416824" cy="523220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об участии в ГИА в дополнительный период подаются не позднее чем за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недели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начала периода в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организации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2246" y="1637110"/>
            <a:ext cx="76167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поздно получившие допуск к ГИА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прошедшие ГИА, и </a:t>
            </a:r>
            <a:r>
              <a:rPr 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чьи, результаты ГИА по сдаваемым учебным предметам были аннулированы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и получившие неудовлетворительный результат более 2 раз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2 предмета и получившие неудовлетворительный результат более 1 раза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5575" y="727750"/>
            <a:ext cx="7076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ГИА по соответствующим учебным предметам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45018"/>
            <a:ext cx="2434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3345" marR="581025" algn="r">
              <a:spcBef>
                <a:spcPts val="1735"/>
              </a:spcBef>
              <a:spcAft>
                <a:spcPts val="0"/>
              </a:spcAft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</a:rPr>
              <a:t>допускаются</a:t>
            </a:r>
          </a:p>
        </p:txBody>
      </p:sp>
    </p:spTree>
    <p:extLst>
      <p:ext uri="{BB962C8B-B14F-4D97-AF65-F5344CB8AC3E}">
        <p14:creationId xmlns:p14="http://schemas.microsoft.com/office/powerpoint/2010/main" val="4012102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3" y="31976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следующем году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5760" y="3651870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704232"/>
            <a:ext cx="6912768" cy="646331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вправе изменить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учебные предметы по выбору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5292" y="1275606"/>
            <a:ext cx="7587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Все, кто не получил удовлетворительный результат хотя бы по одному учебному предмету по любым причинам по окончании дополнительного периода</a:t>
            </a:r>
          </a:p>
        </p:txBody>
      </p:sp>
    </p:spTree>
    <p:extLst>
      <p:ext uri="{BB962C8B-B14F-4D97-AF65-F5344CB8AC3E}">
        <p14:creationId xmlns:p14="http://schemas.microsoft.com/office/powerpoint/2010/main" val="3070163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9607" y="2199443"/>
            <a:ext cx="35400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апеллянт (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родители (законные представители) апеллянтов, не достигших 18 лет (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уполномоченные родителями (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паспорт+доверенность</a:t>
            </a:r>
            <a:r>
              <a:rPr lang="ru-RU" sz="16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7313" y="2106624"/>
            <a:ext cx="381642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члены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должностные лица ОИВ (ПП)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должностные лица </a:t>
            </a:r>
            <a:r>
              <a:rPr lang="ru-RU" sz="1600" dirty="0" err="1"/>
              <a:t>Рособрнадзора</a:t>
            </a:r>
            <a:r>
              <a:rPr lang="ru-RU" sz="1600" dirty="0"/>
              <a:t> и иные лица, им определённые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/>
              <a:t>сурдопереводчик</a:t>
            </a:r>
            <a:r>
              <a:rPr lang="ru-RU" sz="1600" b="1" dirty="0"/>
              <a:t>, </a:t>
            </a:r>
            <a:r>
              <a:rPr lang="ru-RU" sz="1600" b="1" dirty="0" err="1"/>
              <a:t>тифлопереводчик</a:t>
            </a:r>
            <a:r>
              <a:rPr lang="ru-RU" sz="1600" b="1" dirty="0"/>
              <a:t>, ассистент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эксперт ПК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5954" y="758065"/>
            <a:ext cx="62763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на рассмотрении апелляции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42367" y="4227934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282628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8807" y="1294412"/>
            <a:ext cx="329343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 рассмотрении апелляции также могут присутствовать</a:t>
            </a:r>
          </a:p>
        </p:txBody>
      </p:sp>
    </p:spTree>
    <p:extLst>
      <p:ext uri="{BB962C8B-B14F-4D97-AF65-F5344CB8AC3E}">
        <p14:creationId xmlns:p14="http://schemas.microsoft.com/office/powerpoint/2010/main" val="1093148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83568" y="2253526"/>
            <a:ext cx="8218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/>
                </a:solidFill>
              </a:rPr>
              <a:t>Место ознакомления участников итогового  собеседования по русскому языку с результатами итогового собеседования</a:t>
            </a: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700" u="sng" dirty="0"/>
              <a:t>для обучающихся образовательных организаций:</a:t>
            </a:r>
          </a:p>
          <a:p>
            <a:r>
              <a:rPr lang="ru-RU" sz="1700" i="1" dirty="0"/>
              <a:t>образовательные организации, в которых они осваивают образовательные программы основного общего образования</a:t>
            </a:r>
          </a:p>
          <a:p>
            <a:endParaRPr lang="ru-RU" sz="1700" dirty="0"/>
          </a:p>
          <a:p>
            <a:r>
              <a:rPr lang="ru-RU" sz="1700" u="sng" dirty="0"/>
              <a:t>для экстернов:</a:t>
            </a:r>
          </a:p>
          <a:p>
            <a:r>
              <a:rPr lang="ru-RU" sz="1700" i="1" dirty="0"/>
              <a:t>образовательные организации, в которых они зарегистрировались для прохождения итогового собеседования по русскому языку</a:t>
            </a:r>
          </a:p>
          <a:p>
            <a:pPr algn="ctr"/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>
              <a:solidFill>
                <a:srgbClr val="A8246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ra Pro Medium" panose="00000600000000000000" pitchFamily="2" charset="0"/>
              </a:rPr>
              <a:t/>
            </a:r>
            <a:br>
              <a:rPr lang="ru-RU" dirty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7024" y="121266"/>
            <a:ext cx="81108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Сроки информирования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о результатах итогового собеседования по русскому языку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051720" y="843558"/>
            <a:ext cx="51125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14 февраля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февраля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  <a:p>
            <a:endParaRPr lang="ru-RU" sz="1200" dirty="0"/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13 марта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марта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  <a:p>
            <a:endParaRPr lang="ru-RU" sz="1200" dirty="0"/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15 апреля </a:t>
            </a:r>
            <a:r>
              <a:rPr lang="ru-RU" dirty="0"/>
              <a:t>2024 г. – до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мая </a:t>
            </a:r>
            <a:r>
              <a:rPr lang="ru-RU" dirty="0"/>
              <a:t>202</a:t>
            </a:r>
            <a:r>
              <a:rPr lang="en-US" dirty="0"/>
              <a:t>4</a:t>
            </a:r>
            <a:r>
              <a:rPr lang="ru-RU" dirty="0"/>
              <a:t> г.</a:t>
            </a:r>
          </a:p>
        </p:txBody>
      </p:sp>
    </p:spTree>
    <p:extLst>
      <p:ext uri="{BB962C8B-B14F-4D97-AF65-F5344CB8AC3E}">
        <p14:creationId xmlns:p14="http://schemas.microsoft.com/office/powerpoint/2010/main" val="3161916637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8086" y="183485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 и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086" y="583594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Согласие на обработку персональных данных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не требуется!!!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0464" y="1003010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пункта 2 части 1 статьи 6 Закона о персональных данных допускается обработка персональных данных для осуществления и выполнения возложенных законодательством Российской Федерации на оператора функций, полномочий и обязанностей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4460" y="1791758"/>
            <a:ext cx="78488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Запись голоса человека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полученная с помощью звукозаписывающих устройств,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видеозапись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осуществляемая в пунктах проведения экзаменов,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не в целях установления личности (идентификации и (или) аутентификации)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связи с чем обработка указанной информации осуществляется в соответствии с общими правилами обработки персональных данных, установленными положениями части 1 статьи 6 Закона о персональных данных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8086" y="3057854"/>
            <a:ext cx="7858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биометрических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проведении государственной итоговой аттестации по образовательным программам основного общего и среднего общего образования без согласия субъекта персональных данных на обработку его персональных данных при наличии условий, предусмотренных Законом о персональных данных, и в объеме, предусмотренном Правилами и Требованиями,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противоречит требованиям Закона о персональных данных</a:t>
            </a:r>
          </a:p>
        </p:txBody>
      </p:sp>
    </p:spTree>
    <p:extLst>
      <p:ext uri="{BB962C8B-B14F-4D97-AF65-F5344CB8AC3E}">
        <p14:creationId xmlns:p14="http://schemas.microsoft.com/office/powerpoint/2010/main" val="79791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232/551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642" y="1025482"/>
            <a:ext cx="4173115" cy="25126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9486" y="4011910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Действует до 1 сентября 2029 года</a:t>
            </a:r>
          </a:p>
        </p:txBody>
      </p:sp>
    </p:spTree>
    <p:extLst>
      <p:ext uri="{BB962C8B-B14F-4D97-AF65-F5344CB8AC3E}">
        <p14:creationId xmlns:p14="http://schemas.microsoft.com/office/powerpoint/2010/main" val="889774246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17660" y="183832"/>
            <a:ext cx="758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Расписание ОГЭ 2024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Утверждённое расписание ОГЭ на 2024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830163"/>
            <a:ext cx="7858426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Основной период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21 мая (вторник) — иностранные языки (английский, испанский, немецкий, французский);</a:t>
            </a:r>
            <a:br>
              <a:rPr lang="ru-RU" sz="1400" dirty="0"/>
            </a:br>
            <a:r>
              <a:rPr lang="ru-RU" sz="1400" dirty="0"/>
              <a:t>22 мая (среда) — иностранные языки (английский, испанский, немецкий, французский);</a:t>
            </a:r>
            <a:br>
              <a:rPr lang="ru-RU" sz="1400" dirty="0"/>
            </a:br>
            <a:r>
              <a:rPr lang="ru-RU" sz="1400" dirty="0"/>
              <a:t>27 мая (понедельник) — биология, информатика, обществознание, химия;</a:t>
            </a:r>
            <a:br>
              <a:rPr lang="ru-RU" sz="1400" dirty="0"/>
            </a:br>
            <a:r>
              <a:rPr lang="ru-RU" sz="1400" dirty="0"/>
              <a:t>30 мая (четверг) — география, история, физика, химия;</a:t>
            </a:r>
            <a:br>
              <a:rPr lang="ru-RU" sz="1400" dirty="0"/>
            </a:br>
            <a:r>
              <a:rPr lang="ru-RU" sz="1400" dirty="0"/>
              <a:t>3 июня (понедельник) — русский язык;</a:t>
            </a:r>
            <a:br>
              <a:rPr lang="ru-RU" sz="1400" dirty="0"/>
            </a:br>
            <a:r>
              <a:rPr lang="ru-RU" sz="1400" dirty="0"/>
              <a:t>6 июня (четверг) — математика;</a:t>
            </a:r>
            <a:br>
              <a:rPr lang="ru-RU" sz="1400" dirty="0"/>
            </a:br>
            <a:r>
              <a:rPr lang="ru-RU" sz="1400" dirty="0"/>
              <a:t>11 июня (вторник) — география, информатика, обществознание;</a:t>
            </a:r>
            <a:br>
              <a:rPr lang="ru-RU" sz="1400" dirty="0"/>
            </a:br>
            <a:r>
              <a:rPr lang="ru-RU" sz="1400" dirty="0"/>
              <a:t>14 июня (пятница) — биология, информатика, литература, физика.</a:t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Резервные дни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24 июня (понедельник) — русский язык;</a:t>
            </a:r>
            <a:br>
              <a:rPr lang="ru-RU" sz="1400" dirty="0"/>
            </a:br>
            <a:r>
              <a:rPr lang="ru-RU" sz="1400" dirty="0"/>
              <a:t>25 июня (вторник) — по всем учебным предметам (кроме русского языка и математики);</a:t>
            </a:r>
            <a:br>
              <a:rPr lang="ru-RU" sz="1400" dirty="0"/>
            </a:br>
            <a:r>
              <a:rPr lang="ru-RU" sz="1400" dirty="0"/>
              <a:t>26 июня (среда) — по всем учебным предметам (кроме русского языка и математики);</a:t>
            </a:r>
            <a:br>
              <a:rPr lang="ru-RU" sz="1400" dirty="0"/>
            </a:br>
            <a:r>
              <a:rPr lang="ru-RU" sz="1400" dirty="0"/>
              <a:t>27 июня (четверг) — математика;</a:t>
            </a:r>
            <a:br>
              <a:rPr lang="ru-RU" sz="1400" dirty="0"/>
            </a:br>
            <a:r>
              <a:rPr lang="ru-RU" sz="1400" dirty="0"/>
              <a:t>1 июля (понедельник) — по всем учебным предметам;</a:t>
            </a:r>
            <a:br>
              <a:rPr lang="ru-RU" sz="1400" dirty="0"/>
            </a:br>
            <a:r>
              <a:rPr lang="ru-RU" sz="1400" dirty="0"/>
              <a:t>2 июля (вторник) — по всем учебным предметам;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37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31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0470" y="183832"/>
            <a:ext cx="7721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Расписание ОГЭ 2024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Утверждённое расписание ОГЭ на 2024 год.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0470" y="1563638"/>
            <a:ext cx="78584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Дополнительный период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3 сентября (вторник) — математика;</a:t>
            </a:r>
            <a:br>
              <a:rPr lang="ru-RU" sz="1400" dirty="0"/>
            </a:br>
            <a:r>
              <a:rPr lang="ru-RU" sz="1400" dirty="0"/>
              <a:t>6 сентября (пятница) — русский язык;</a:t>
            </a:r>
            <a:br>
              <a:rPr lang="ru-RU" sz="1400" dirty="0"/>
            </a:br>
            <a:r>
              <a:rPr lang="ru-RU" sz="1400" dirty="0"/>
              <a:t>10 сентября (вторник) — биология, география, история, физика;</a:t>
            </a:r>
            <a:br>
              <a:rPr lang="ru-RU" sz="1400" dirty="0"/>
            </a:br>
            <a:r>
              <a:rPr lang="ru-RU" sz="1400" dirty="0"/>
              <a:t>13 сентября (пятница) — иностранные языки (английский, испанский, немецкий, французский), информатика, литература, обществознание, химия.</a:t>
            </a:r>
            <a:br>
              <a:rPr lang="ru-RU" sz="1400" dirty="0"/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727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32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371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Заявление на участие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698" t="19652" r="50550" b="7593"/>
          <a:stretch/>
        </p:blipFill>
        <p:spPr bwMode="auto">
          <a:xfrm>
            <a:off x="787366" y="339502"/>
            <a:ext cx="3640618" cy="4803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/>
          <a:srcRect l="50093" t="20069" r="19569" b="6968"/>
          <a:stretch/>
        </p:blipFill>
        <p:spPr bwMode="auto">
          <a:xfrm>
            <a:off x="4644008" y="311322"/>
            <a:ext cx="4176464" cy="4794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59503" y="3651870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3723878"/>
            <a:ext cx="3492388" cy="40488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68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417"/>
          <p:cNvPicPr/>
          <p:nvPr/>
        </p:nvPicPr>
        <p:blipFill rotWithShape="1">
          <a:blip r:embed="rId2"/>
          <a:srcRect t="4412"/>
          <a:stretch/>
        </p:blipFill>
        <p:spPr>
          <a:xfrm>
            <a:off x="683568" y="195486"/>
            <a:ext cx="8280920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00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33400" y="1524000"/>
            <a:ext cx="8359080" cy="22718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и проведение ГИА выпускников 11 (12) классов 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2024 году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Мои документы\Мои рисунки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5150" y="3147814"/>
            <a:ext cx="20478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0957366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23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/55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1760" y="4443958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Действует до 1 сентября 2029 года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037" t="16401" r="32675" b="5201"/>
          <a:stretch/>
        </p:blipFill>
        <p:spPr>
          <a:xfrm>
            <a:off x="3254826" y="996997"/>
            <a:ext cx="2376264" cy="324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72666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66593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ГИА-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825" t="16401" r="34250" b="9401"/>
          <a:stretch/>
        </p:blipFill>
        <p:spPr>
          <a:xfrm>
            <a:off x="5480424" y="1011322"/>
            <a:ext cx="2952328" cy="411772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603971"/>
            <a:ext cx="8424936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№954/211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№955/2118)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825" t="13601" r="33462" b="9400"/>
          <a:stretch/>
        </p:blipFill>
        <p:spPr>
          <a:xfrm>
            <a:off x="1763688" y="1011322"/>
            <a:ext cx="280831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63291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37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получения аттестата о СОО нужно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сдать 2 обязательных предмета: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683568" y="903908"/>
            <a:ext cx="8352928" cy="137980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язык;</a:t>
            </a: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(профильный) </a:t>
            </a:r>
            <a:r>
              <a:rPr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alt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математика (базовый)</a:t>
            </a:r>
            <a:r>
              <a:rPr lang="ru-RU" alt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alt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Для поступающих в высшие учебные заведения - предметы по выбору, необходимые для поступления с учетом выбранной специальности. </a:t>
            </a:r>
          </a:p>
          <a:p>
            <a:pPr>
              <a:buClr>
                <a:srgbClr val="070CC9"/>
              </a:buClr>
              <a:buFont typeface="Wingdings" pitchFamily="2" charset="2"/>
              <a:buChar char="v"/>
            </a:pPr>
            <a:endParaRPr lang="ru-RU" alt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579862"/>
            <a:ext cx="2198309" cy="1236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46539" y="2280718"/>
            <a:ext cx="8425182" cy="8957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indent="600272" algn="just">
              <a:lnSpc>
                <a:spcPct val="107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К ГИА-11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допускаются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 обучающиеся:</a:t>
            </a:r>
          </a:p>
          <a:p>
            <a:pPr marL="990575" lvl="1" indent="-38099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не имеющие академической задолженности;</a:t>
            </a:r>
          </a:p>
          <a:p>
            <a:pPr marL="990575" lvl="1" indent="-38099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PMingLiU"/>
                <a:cs typeface="Times New Roman" panose="02020603050405020304" pitchFamily="18" charset="0"/>
              </a:rPr>
              <a:t>в том числе имеющие результат «зачет» за итоговое сочинение (изложение).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PMingLiU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8775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38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2"/>
          <p:cNvSpPr txBox="1">
            <a:spLocks/>
          </p:cNvSpPr>
          <p:nvPr/>
        </p:nvSpPr>
        <p:spPr>
          <a:xfrm>
            <a:off x="1008160" y="1878897"/>
            <a:ext cx="7756428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ИТОГОВОЕ СОЧИНЕНИЕ (ИЗЛОЖЕНИЕ)</a:t>
            </a:r>
          </a:p>
          <a:p>
            <a:pPr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учебном году</a:t>
            </a:r>
          </a:p>
          <a:p>
            <a:pPr>
              <a:defRPr/>
            </a:pP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обучающиеся 11 классов </a:t>
            </a:r>
          </a:p>
          <a:p>
            <a:pPr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получили «ЗАЧЁТ»</a:t>
            </a:r>
          </a:p>
        </p:txBody>
      </p:sp>
      <p:pic>
        <p:nvPicPr>
          <p:cNvPr id="6" name="Рисунок 3" descr="http://allforchildren.ru/pictures/school24_s/school24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180" y="151697"/>
            <a:ext cx="1981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37552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39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12"/>
          <p:cNvSpPr txBox="1">
            <a:spLocks/>
          </p:cNvSpPr>
          <p:nvPr/>
        </p:nvSpPr>
        <p:spPr>
          <a:xfrm>
            <a:off x="1008532" y="31773"/>
            <a:ext cx="775642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3200" spc="-15" dirty="0">
                <a:solidFill>
                  <a:schemeClr val="accent1">
                    <a:lumMod val="75000"/>
                  </a:schemeClr>
                </a:solidFill>
              </a:rPr>
              <a:t>ЕГЭ - 2024</a:t>
            </a:r>
          </a:p>
        </p:txBody>
      </p:sp>
      <p:sp>
        <p:nvSpPr>
          <p:cNvPr id="8" name="object 11"/>
          <p:cNvSpPr txBox="1"/>
          <p:nvPr/>
        </p:nvSpPr>
        <p:spPr>
          <a:xfrm>
            <a:off x="622879" y="508517"/>
            <a:ext cx="8341609" cy="3093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spc="-15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Заявление на участие в ЕГЭ </a:t>
            </a:r>
            <a:r>
              <a:rPr lang="ru-RU" sz="1600" b="1" spc="-5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 указанием предметов необходимо подать </a:t>
            </a:r>
            <a:endParaRPr lang="en-US" sz="1600" b="1" spc="-5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lang="ru-RU" sz="2400" b="1" spc="-5" dirty="0">
                <a:solidFill>
                  <a:srgbClr val="C00000"/>
                </a:solidFill>
                <a:cs typeface="Times New Roman" panose="02020603050405020304" pitchFamily="18" charset="0"/>
              </a:rPr>
              <a:t>до 1 февраля включительно</a:t>
            </a:r>
            <a:r>
              <a:rPr lang="ru-RU" sz="1600" b="1" spc="-5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ru-RU" sz="1600" dirty="0">
                <a:cs typeface="Times New Roman" panose="02020603050405020304" pitchFamily="18" charset="0"/>
              </a:rPr>
              <a:t>(п.12 Порядка проведения ЕГЭ)</a:t>
            </a:r>
            <a:endParaRPr lang="en-US" sz="1600" dirty="0"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r>
              <a:rPr lang="ru-RU" sz="1600" dirty="0">
                <a:cs typeface="Times New Roman" panose="02020603050405020304" pitchFamily="18" charset="0"/>
              </a:rPr>
              <a:t> </a:t>
            </a:r>
          </a:p>
          <a:p>
            <a:pPr marL="12700">
              <a:spcBef>
                <a:spcPts val="100"/>
              </a:spcBef>
            </a:pP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spcBef>
                <a:spcPts val="100"/>
              </a:spcBef>
            </a:pPr>
            <a:r>
              <a:rPr lang="ru-RU" b="1" dirty="0">
                <a:latin typeface="+mj-lt"/>
                <a:cs typeface="Times New Roman" pitchFamily="18" charset="0"/>
              </a:rPr>
              <a:t>Обучающиеся с ОВЗ при подаче заявления предоставляют копию рекомендаций психолого-медико- педагогической комиссии, а обучающиеся дети-инвалиды и инвалиды – оригинал или заверенную в установленном порядке копию справки, подтверждающей факт установления инвалидности, выданной федеральным государственным учреждением медико-социальной экспертизы.</a:t>
            </a:r>
            <a:endParaRPr lang="ru-RU" dirty="0">
              <a:latin typeface="+mj-lt"/>
            </a:endParaRPr>
          </a:p>
          <a:p>
            <a:pPr marL="12700">
              <a:spcBef>
                <a:spcPts val="100"/>
              </a:spcBef>
            </a:pPr>
            <a:endParaRPr lang="ru-RU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04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665930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825" t="16401" r="34250" b="9401"/>
          <a:stretch/>
        </p:blipFill>
        <p:spPr>
          <a:xfrm>
            <a:off x="1835696" y="940828"/>
            <a:ext cx="2952328" cy="41177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5825" t="16401" r="34250" b="9401"/>
          <a:stretch/>
        </p:blipFill>
        <p:spPr>
          <a:xfrm>
            <a:off x="5292080" y="1002734"/>
            <a:ext cx="2880320" cy="40172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5536" y="603971"/>
            <a:ext cx="8424936" cy="31547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№954/2117, п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риказ от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18.12.2023 №955/2118)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850794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40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514" y="86979"/>
            <a:ext cx="7501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 ГИА-11 (основной период)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244254"/>
              </p:ext>
            </p:extLst>
          </p:nvPr>
        </p:nvGraphicFramePr>
        <p:xfrm>
          <a:off x="1897696" y="728112"/>
          <a:ext cx="7056784" cy="394402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60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6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6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ЕГЭ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география, литература, химия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28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русский язык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75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31 мая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математика базового</a:t>
                      </a:r>
                      <a:r>
                        <a:rPr lang="ru-RU" sz="1200" b="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 уровня, математика профильного уровня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обществознание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7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информатика и ИКТ 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сб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информатика и ИКТ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 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 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история, физика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13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биология, иностранные языки (письменная часть)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17 июня (</a:t>
                      </a:r>
                      <a:r>
                        <a:rPr lang="ru-RU" sz="1200" b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иностранные языки (раздел «Говорение»)</a:t>
                      </a:r>
                      <a:endParaRPr lang="ru-RU" sz="1200" b="0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 июня (</a:t>
                      </a:r>
                      <a:r>
                        <a:rPr lang="ru-RU" sz="1200" b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иностранные языки (раздел «Говорение»)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русский язык </a:t>
                      </a:r>
                      <a:endParaRPr lang="ru-RU" sz="1200" b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 география, литература, физика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100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математика Б, П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289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информатика и ИКТ, обществознание, химия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июня (ср)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иностранные языки (раздел «Говорение»), история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июня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биология, иностранные языки (письменная часть)</a:t>
                      </a: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7902"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июля (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пн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0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резерв: по всем учебным предметам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47" marR="537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16428" y="3464336"/>
            <a:ext cx="838200" cy="1219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ВПЛ!</a:t>
            </a: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1284661" y="3100921"/>
            <a:ext cx="445157" cy="1582615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9457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41</a:t>
            </a:fld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611560" y="10563"/>
            <a:ext cx="8153400" cy="71754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4514" y="86979"/>
            <a:ext cx="7501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 ГИА-11 (дополнительный период)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74514" y="1279089"/>
            <a:ext cx="73579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4 сентября (среда) 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9 сентября (понедельник) — ЕГЭ по математике базового уровня.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Roboto"/>
              </a:rPr>
              <a:t>23 сентября (понедельник) — ЕГЭ по математике базового уровня, русский язык.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7370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9415" y="339502"/>
            <a:ext cx="6100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проведения ЕГЭ - 2024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67417" y="1463739"/>
            <a:ext cx="6272213" cy="238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endParaRPr lang="ru-RU" sz="1875" b="1" dirty="0">
              <a:solidFill>
                <a:srgbClr val="002060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prstClr val="black"/>
                </a:solidFill>
              </a:rPr>
              <a:t>Передача экзаменационных материалов </a:t>
            </a:r>
          </a:p>
          <a:p>
            <a:pPr algn="ctr" defTabSz="685784">
              <a:defRPr/>
            </a:pPr>
            <a:r>
              <a:rPr lang="ru-RU" sz="1875" b="1" dirty="0">
                <a:solidFill>
                  <a:prstClr val="black"/>
                </a:solidFill>
              </a:rPr>
              <a:t>в пункты проведения экзаменов </a:t>
            </a:r>
          </a:p>
          <a:p>
            <a:pPr algn="ctr" defTabSz="685784">
              <a:defRPr/>
            </a:pPr>
            <a:endParaRPr lang="ru-RU" sz="1875" b="1" dirty="0">
              <a:solidFill>
                <a:srgbClr val="A8246F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по сети Интернет</a:t>
            </a:r>
            <a:r>
              <a:rPr lang="ru-RU" sz="1875" b="1" dirty="0">
                <a:solidFill>
                  <a:prstClr val="black"/>
                </a:solidFill>
              </a:rPr>
              <a:t>, </a:t>
            </a:r>
          </a:p>
          <a:p>
            <a:pPr algn="ctr" defTabSz="685784">
              <a:defRPr/>
            </a:pPr>
            <a:endParaRPr lang="ru-RU" sz="900" b="1" dirty="0">
              <a:solidFill>
                <a:prstClr val="black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печать КИМ в аудитории</a:t>
            </a:r>
            <a:r>
              <a:rPr lang="ru-RU" sz="1875" b="1" dirty="0">
                <a:solidFill>
                  <a:prstClr val="black"/>
                </a:solidFill>
              </a:rPr>
              <a:t>,</a:t>
            </a:r>
          </a:p>
          <a:p>
            <a:pPr algn="ctr" defTabSz="685784">
              <a:defRPr/>
            </a:pPr>
            <a:endParaRPr lang="ru-RU" sz="900" b="1" dirty="0">
              <a:solidFill>
                <a:prstClr val="black"/>
              </a:solidFill>
            </a:endParaRPr>
          </a:p>
          <a:p>
            <a:pPr algn="ctr" defTabSz="685784">
              <a:defRPr/>
            </a:pPr>
            <a:r>
              <a:rPr lang="ru-RU" sz="1875" b="1" dirty="0">
                <a:solidFill>
                  <a:srgbClr val="A8246F"/>
                </a:solidFill>
              </a:rPr>
              <a:t>сканирование работ в аудитории</a:t>
            </a:r>
          </a:p>
        </p:txBody>
      </p:sp>
    </p:spTree>
    <p:extLst>
      <p:ext uri="{BB962C8B-B14F-4D97-AF65-F5344CB8AC3E}">
        <p14:creationId xmlns:p14="http://schemas.microsoft.com/office/powerpoint/2010/main" val="38514468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274514"/>
              </p:ext>
            </p:extLst>
          </p:nvPr>
        </p:nvGraphicFramePr>
        <p:xfrm>
          <a:off x="1558604" y="627534"/>
          <a:ext cx="6172200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6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0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Д</a:t>
                      </a:r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ля получения аттестата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>
                          <a:solidFill>
                            <a:schemeClr val="tx1"/>
                          </a:solidFill>
                        </a:rPr>
                        <a:t>Для поступления в ВУЗ *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Русский язык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Математика (профильный)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Физика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Химия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Биология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36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39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Обществознание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История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35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Литература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Английский</a:t>
                      </a:r>
                      <a:r>
                        <a:rPr lang="ru-RU" sz="1400" baseline="0" dirty="0"/>
                        <a:t> язык</a:t>
                      </a:r>
                      <a:endParaRPr lang="ru-RU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22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География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37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ru-RU" sz="1400" dirty="0"/>
                        <a:t>Информатика и</a:t>
                      </a:r>
                      <a:r>
                        <a:rPr lang="ru-RU" sz="1400" baseline="0" dirty="0"/>
                        <a:t> ИКТ</a:t>
                      </a:r>
                      <a:endParaRPr lang="ru-RU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40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44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79712" y="123478"/>
            <a:ext cx="532998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100" b="1" dirty="0">
                <a:solidFill>
                  <a:schemeClr val="accent1">
                    <a:lumMod val="75000"/>
                  </a:schemeClr>
                </a:solidFill>
              </a:rPr>
              <a:t>Минимальное количество баллов ЕГЭ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4314345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ru-RU" sz="1050" b="1" dirty="0">
                <a:solidFill>
                  <a:schemeClr val="accent1">
                    <a:lumMod val="75000"/>
                  </a:schemeClr>
                </a:solidFill>
              </a:rPr>
              <a:t>Пороговый результат, необходимый для поступления, в каждом вузе и для каждого направления сильно отличается. При этом в первую и во вторую волны зачисления проходные баллы могут быть очень разными, поэтому при выборе вуза для подачи документов ориентироваться стоит на проходные баллы конкретного учебного заведения.</a:t>
            </a:r>
          </a:p>
          <a:p>
            <a:endParaRPr lang="ru-RU" sz="21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850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Мои документы\Мои рисунки\i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352" y="2499742"/>
            <a:ext cx="1151534" cy="1177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331640" y="1969619"/>
            <a:ext cx="6159422" cy="3152617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ГИА-11 проводится в пунктах проведения экзамена (ППЭ)</a:t>
            </a:r>
            <a:br>
              <a:rPr lang="ru-RU" sz="2700" dirty="0">
                <a:solidFill>
                  <a:schemeClr val="accent1">
                    <a:lumMod val="75000"/>
                  </a:schemeClr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C00000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ППЭ ЕГЭ №3305 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– МБОУ «СОШ им. С.А.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Ахтямова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 с.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Манзарас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»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ППЭ оснащен </a:t>
            </a:r>
            <a:r>
              <a:rPr lang="ru-RU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металлодетектором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, ведется видеонаблюдение в режиме онлайн (установлены </a:t>
            </a:r>
            <a:r>
              <a:rPr lang="en-US" sz="2700" dirty="0" err="1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ip</a:t>
            </a: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-</a:t>
            </a: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камеры)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/>
            </a:r>
            <a:br>
              <a:rPr lang="en-US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  <a:t> </a:t>
            </a:r>
            <a:br>
              <a:rPr lang="ru-RU" sz="2700" dirty="0">
                <a:solidFill>
                  <a:srgbClr val="162E45"/>
                </a:solidFill>
                <a:latin typeface="Times New Roman" pitchFamily="16" charset="0"/>
                <a:ea typeface="Cambria Math" pitchFamily="18" charset="0"/>
                <a:cs typeface="Times New Roman" pitchFamily="16" charset="0"/>
              </a:rPr>
            </a:br>
            <a:endParaRPr lang="ru-RU" sz="1800" dirty="0">
              <a:solidFill>
                <a:schemeClr val="bg1"/>
              </a:solidFill>
              <a:latin typeface="Times New Roman" pitchFamily="16" charset="0"/>
              <a:ea typeface="Cambria Math" pitchFamily="18" charset="0"/>
              <a:cs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523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4294967295"/>
          </p:nvPr>
        </p:nvSpPr>
        <p:spPr>
          <a:xfrm>
            <a:off x="1485900" y="971550"/>
            <a:ext cx="6286500" cy="3962400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100" b="1" dirty="0"/>
              <a:t>  В пунктах проведения экзамен проводят организаторы, которые:</a:t>
            </a:r>
          </a:p>
          <a:p>
            <a:pPr>
              <a:buFont typeface="Wingdings" pitchFamily="2" charset="2"/>
              <a:buNone/>
            </a:pPr>
            <a:endParaRPr lang="ru-RU" sz="2100" b="1" dirty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b="1" dirty="0"/>
              <a:t>не должны быть учителями-предметниками по соответствующему предмету;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ru-RU" sz="2100" b="1" dirty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100" b="1" dirty="0"/>
              <a:t>не должны быть учителями, обучающихся, сдающих экзамен в данном пункте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324" y="150725"/>
            <a:ext cx="55014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</a:rPr>
              <a:t>Проведение экзамена в ППЭ</a:t>
            </a:r>
          </a:p>
        </p:txBody>
      </p:sp>
    </p:spTree>
    <p:extLst>
      <p:ext uri="{BB962C8B-B14F-4D97-AF65-F5344CB8AC3E}">
        <p14:creationId xmlns:p14="http://schemas.microsoft.com/office/powerpoint/2010/main" val="9164638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4"/>
          <p:cNvSpPr txBox="1">
            <a:spLocks/>
          </p:cNvSpPr>
          <p:nvPr/>
        </p:nvSpPr>
        <p:spPr>
          <a:xfrm>
            <a:off x="2483353" y="336897"/>
            <a:ext cx="4207691" cy="57236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sz="1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допуска в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378759"/>
            <a:ext cx="7992888" cy="1465394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 ЕГЭ проходят через рамку </a:t>
            </a:r>
            <a:r>
              <a:rPr lang="ru-RU" sz="1200" b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металлодетектора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на наличие металлических предметов.</a:t>
            </a:r>
          </a:p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сигнал есть – </a:t>
            </a:r>
            <a:r>
              <a:rPr lang="ru-RU" sz="1200" b="1" dirty="0">
                <a:solidFill>
                  <a:srgbClr val="CC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сотрудник полиции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предлагает выложить металлические вещи.</a:t>
            </a:r>
          </a:p>
          <a:p>
            <a:pPr algn="just">
              <a:lnSpc>
                <a:spcPct val="120000"/>
              </a:lnSpc>
              <a:spcAft>
                <a:spcPts val="338"/>
              </a:spcAft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участник ЕГЭ отказывается – он не допускается к экзамену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809091"/>
            <a:ext cx="7992888" cy="228921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1200" b="1" u="sng" dirty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Сопровождающий</a:t>
            </a:r>
            <a:r>
              <a:rPr lang="ru-RU" sz="1200" b="1" dirty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проверяет паспорт, пропуск, наличие участника ЕГЭ в списках распределения;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забирает подписанную участником ЕГЭ памятку;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напоминает о необходимости сдачи средств связи и лишних вещей сопровождающим;</a:t>
            </a:r>
          </a:p>
          <a:p>
            <a:pPr marL="160735" indent="-160735" algn="just">
              <a:lnSpc>
                <a:spcPct val="120000"/>
              </a:lnSpc>
              <a:spcAft>
                <a:spcPts val="338"/>
              </a:spcAft>
              <a:buFontTx/>
              <a:buChar char="-"/>
              <a:defRPr/>
            </a:pP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информирует о том, что следующая проверка будет производиться с использованием металлодетектора сотрудником полиции.</a:t>
            </a:r>
          </a:p>
        </p:txBody>
      </p:sp>
    </p:spTree>
    <p:extLst>
      <p:ext uri="{BB962C8B-B14F-4D97-AF65-F5344CB8AC3E}">
        <p14:creationId xmlns:p14="http://schemas.microsoft.com/office/powerpoint/2010/main" val="2019849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1485900" y="742950"/>
            <a:ext cx="6172200" cy="4267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Tx/>
              <a:buFont typeface="Wingdings" pitchFamily="2" charset="2"/>
              <a:buChar char="Ø"/>
            </a:pPr>
            <a:r>
              <a:rPr lang="ru-RU" altLang="ru-RU" sz="1725" b="1" dirty="0">
                <a:solidFill>
                  <a:srgbClr val="003332"/>
                </a:solidFill>
                <a:latin typeface="Times New Roman" pitchFamily="16" charset="0"/>
              </a:rPr>
              <a:t>Документ, удостоверяющий личность (паспорт без обложки!!!!)</a:t>
            </a:r>
          </a:p>
          <a:p>
            <a:pPr>
              <a:lnSpc>
                <a:spcPct val="80000"/>
              </a:lnSpc>
              <a:buClrTx/>
              <a:buFont typeface="Wingdings" pitchFamily="2" charset="2"/>
              <a:buChar char="Ø"/>
            </a:pPr>
            <a:r>
              <a:rPr lang="ru-RU" altLang="ru-RU" sz="1725" b="1" dirty="0" err="1">
                <a:solidFill>
                  <a:srgbClr val="003332"/>
                </a:solidFill>
                <a:latin typeface="Times New Roman" pitchFamily="16" charset="0"/>
              </a:rPr>
              <a:t>Гелевую</a:t>
            </a:r>
            <a:r>
              <a:rPr lang="ru-RU" altLang="ru-RU" sz="1725" b="1" dirty="0">
                <a:solidFill>
                  <a:srgbClr val="003332"/>
                </a:solidFill>
                <a:latin typeface="Times New Roman" pitchFamily="16" charset="0"/>
              </a:rPr>
              <a:t> черную ручку (2-3 штуки)</a:t>
            </a:r>
          </a:p>
          <a:p>
            <a:pPr>
              <a:lnSpc>
                <a:spcPct val="80000"/>
              </a:lnSpc>
              <a:buClrTx/>
              <a:buFont typeface="Wingdings" pitchFamily="2" charset="2"/>
              <a:buNone/>
            </a:pPr>
            <a:r>
              <a:rPr lang="ru-RU" altLang="ru-RU" sz="1875" b="1" u="sng" dirty="0">
                <a:solidFill>
                  <a:srgbClr val="800000"/>
                </a:solidFill>
                <a:latin typeface="Times New Roman" pitchFamily="16" charset="0"/>
              </a:rPr>
              <a:t>По отдельным предметам можно пользоваться: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Математика – </a:t>
            </a:r>
            <a:r>
              <a:rPr lang="ru-RU" altLang="ru-RU" sz="1875" b="1" dirty="0">
                <a:latin typeface="Times New Roman" pitchFamily="16" charset="0"/>
              </a:rPr>
              <a:t>линейка. 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География – </a:t>
            </a:r>
            <a:r>
              <a:rPr lang="ru-RU" altLang="ru-RU" sz="1875" b="1" dirty="0">
                <a:latin typeface="Times New Roman" pitchFamily="16" charset="0"/>
              </a:rPr>
              <a:t>линейка, транспортир и калькулятора (без возможности программирования);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Химия – </a:t>
            </a:r>
            <a:r>
              <a:rPr lang="ru-RU" altLang="ru-RU" sz="1875" b="1" dirty="0">
                <a:latin typeface="Times New Roman" pitchFamily="16" charset="0"/>
              </a:rPr>
              <a:t>линейка и калькулятор (без возможности программирования);</a:t>
            </a:r>
          </a:p>
          <a:p>
            <a:pPr>
              <a:lnSpc>
                <a:spcPct val="80000"/>
              </a:lnSpc>
              <a:buClrTx/>
              <a:buFontTx/>
              <a:buChar char="-"/>
            </a:pPr>
            <a:r>
              <a:rPr lang="ru-RU" altLang="ru-RU" sz="1875" b="1" dirty="0">
                <a:solidFill>
                  <a:srgbClr val="800000"/>
                </a:solidFill>
                <a:latin typeface="Times New Roman" pitchFamily="16" charset="0"/>
              </a:rPr>
              <a:t>Физика – </a:t>
            </a:r>
            <a:r>
              <a:rPr lang="ru-RU" altLang="ru-RU" sz="1875" b="1" dirty="0">
                <a:latin typeface="Times New Roman" pitchFamily="16" charset="0"/>
              </a:rPr>
              <a:t>калькулятора (без возможности программирования);</a:t>
            </a:r>
          </a:p>
          <a:p>
            <a:pPr marL="34290" indent="0" algn="just">
              <a:lnSpc>
                <a:spcPct val="80000"/>
              </a:lnSpc>
              <a:buNone/>
            </a:pPr>
            <a:r>
              <a:rPr lang="ru-RU" sz="1725" dirty="0">
                <a:latin typeface="Times New Roman" pitchFamily="16" charset="0"/>
                <a:cs typeface="Times New Roman" pitchFamily="16" charset="0"/>
              </a:rPr>
              <a:t>Все справочные материалы по отдельным предметам, необходимые для проведения экзамена будут предоставлены учащимся образовательным учреждением, на базе которого будет создан пункт проведения экзамена.</a:t>
            </a:r>
            <a:endParaRPr lang="ru-RU" altLang="ru-RU" sz="1725" dirty="0">
              <a:latin typeface="Times New Roman" pitchFamily="16" charset="0"/>
              <a:cs typeface="Times New Roman" pitchFamily="16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85900" y="133350"/>
            <a:ext cx="6172200" cy="457200"/>
          </a:xfrm>
          <a:noFill/>
          <a:ln>
            <a:noFill/>
          </a:ln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68580" rtlCol="0" anchor="b">
            <a:norm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None/>
              <a:defRPr/>
            </a:pPr>
            <a:r>
              <a:rPr lang="ru-RU" altLang="ru-RU" sz="1800" dirty="0">
                <a:solidFill>
                  <a:srgbClr val="C00000"/>
                </a:solidFill>
              </a:rPr>
              <a:t>На экзамене обучающимся разрешено иметь: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93" y="590550"/>
            <a:ext cx="8050248" cy="44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886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983722" y="123478"/>
            <a:ext cx="7752619" cy="502061"/>
          </a:xfrm>
          <a:prstGeom prst="rect">
            <a:avLst/>
          </a:prstGeom>
        </p:spPr>
        <p:txBody>
          <a:bodyPr vert="horz" wrap="square" lIns="0" tIns="9525" rIns="0" bIns="0" rtlCol="0" anchor="ctr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3200" spc="-11" dirty="0">
                <a:solidFill>
                  <a:schemeClr val="accent1">
                    <a:lumMod val="75000"/>
                  </a:schemeClr>
                </a:solidFill>
              </a:rPr>
              <a:t>Права и обязанности участника ЕГЭ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623796"/>
            <a:ext cx="3371850" cy="4483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607634"/>
            <a:ext cx="3371850" cy="453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921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800978" y="315895"/>
            <a:ext cx="4457700" cy="533400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ru-RU" sz="3000" dirty="0">
                <a:solidFill>
                  <a:srgbClr val="C00000"/>
                </a:solidFill>
              </a:rPr>
              <a:t>Результаты экзамена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1772278" y="1491630"/>
            <a:ext cx="6515100" cy="3219450"/>
          </a:xfrm>
          <a:prstGeom prst="rect">
            <a:avLst/>
          </a:prstGeom>
        </p:spPr>
        <p:txBody>
          <a:bodyPr/>
          <a:lstStyle/>
          <a:p>
            <a:pPr marL="136922" indent="134541" algn="just">
              <a:buNone/>
            </a:pPr>
            <a:r>
              <a:rPr lang="ru-RU" sz="2100" b="1" dirty="0">
                <a:latin typeface="Times New Roman" pitchFamily="16" charset="0"/>
                <a:cs typeface="Times New Roman" pitchFamily="16" charset="0"/>
              </a:rPr>
              <a:t>Результаты экзамена утверждает Государственная экзаменационная комиссия по каждому образовательному предмету.</a:t>
            </a:r>
          </a:p>
          <a:p>
            <a:pPr algn="just">
              <a:buFont typeface="Wingdings" pitchFamily="2" charset="2"/>
              <a:buNone/>
            </a:pPr>
            <a:endParaRPr lang="ru-RU" sz="2100" b="1" dirty="0">
              <a:latin typeface="Times New Roman" pitchFamily="16" charset="0"/>
              <a:cs typeface="Times New Roman" pitchFamily="16" charset="0"/>
            </a:endParaRPr>
          </a:p>
          <a:p>
            <a:pPr algn="just">
              <a:buFont typeface="Wingdings" pitchFamily="2" charset="2"/>
              <a:buNone/>
            </a:pPr>
            <a:r>
              <a:rPr lang="ru-RU" sz="2100" b="1" dirty="0">
                <a:latin typeface="Times New Roman" pitchFamily="16" charset="0"/>
                <a:cs typeface="Times New Roman" pitchFamily="16" charset="0"/>
              </a:rPr>
              <a:t>   Утвержденные результаты передаются в образовательные учреждения для ознакомления учащихся с полученными ими результатами</a:t>
            </a:r>
            <a:r>
              <a:rPr lang="ru-RU" sz="2100" b="1" dirty="0">
                <a:solidFill>
                  <a:srgbClr val="7030A0"/>
                </a:solidFill>
                <a:latin typeface="Times New Roman" pitchFamily="16" charset="0"/>
                <a:cs typeface="Times New Roman" pitchFamily="16" charset="0"/>
              </a:rPr>
              <a:t>.</a:t>
            </a:r>
          </a:p>
        </p:txBody>
      </p:sp>
      <p:pic>
        <p:nvPicPr>
          <p:cNvPr id="15364" name="Picture 2" descr="http://im6-tub-ru.yandex.net/i?id=694058783-71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95486"/>
            <a:ext cx="1088990" cy="1237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3687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28229" y="178661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808149" y="2129808"/>
            <a:ext cx="4123891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63888" y="759084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Участники ГИА-9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3688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Обучающиеся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6056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Экстерны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89040" y="1128416"/>
            <a:ext cx="910952" cy="418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6056" y="1128416"/>
            <a:ext cx="936104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013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нет академической задолженности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учебный план выполнен в полном объеме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зачет за итоговое собеседование по русскому языку</a:t>
            </a:r>
          </a:p>
        </p:txBody>
      </p:sp>
      <p:sp>
        <p:nvSpPr>
          <p:cNvPr id="23" name="Выноска со стрелкой вверх 22"/>
          <p:cNvSpPr/>
          <p:nvPr/>
        </p:nvSpPr>
        <p:spPr>
          <a:xfrm>
            <a:off x="5094023" y="2129807"/>
            <a:ext cx="3978322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8322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получение на промежуточной аттестации отметок не ниже удовлетворительных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зачет за итоговое собеседование по русскому языку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Пункты 5, 6, 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0161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1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885" y="123478"/>
            <a:ext cx="1318538" cy="1052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123728" y="82899"/>
            <a:ext cx="6491099" cy="4932485"/>
          </a:xfrm>
        </p:spPr>
        <p:txBody>
          <a:bodyPr>
            <a:normAutofit/>
          </a:bodyPr>
          <a:lstStyle/>
          <a:p>
            <a:pPr marL="672704" indent="-672704">
              <a:lnSpc>
                <a:spcPct val="90000"/>
              </a:lnSpc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Выпускники 11 (12) классов имеют право </a:t>
            </a:r>
          </a:p>
          <a:p>
            <a:pPr marL="672704" indent="-672704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подать апелляцию:</a:t>
            </a:r>
            <a:endParaRPr lang="ru-RU" sz="1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2704" indent="-672704">
              <a:lnSpc>
                <a:spcPct val="90000"/>
              </a:lnSpc>
              <a:defRPr/>
            </a:pPr>
            <a:endParaRPr lang="ru-RU" sz="15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1463" indent="271463" algn="just">
              <a:lnSpc>
                <a:spcPct val="110000"/>
              </a:lnSpc>
              <a:spcBef>
                <a:spcPts val="360"/>
              </a:spcBef>
              <a:buClr>
                <a:srgbClr val="007979"/>
              </a:buClr>
              <a:buFont typeface="Wingdings" pitchFamily="2" charset="2"/>
              <a:buChar char="§"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нарушении процедуры проведения экзамена – непосредственно в день проведения экзамена, не выходя из ППЭ, уполномоченному представителю ГЭК</a:t>
            </a:r>
          </a:p>
          <a:p>
            <a:pPr marL="271463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 несогласии с выставленными баллами (отметкой) – в течение двух рабочих дней со дня официального объявления результатов ГИА по соответствующему учебному предмету.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defRPr/>
            </a:pPr>
            <a:r>
              <a:rPr lang="ru-RU" sz="16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 не рассматривается </a:t>
            </a: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вопросам: 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Содержания и структуры КИМ 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Связанным с нарушением обучающимся требований Порядка проведения ГИА</a:t>
            </a:r>
          </a:p>
          <a:p>
            <a:pPr marL="0" lvl="1" indent="271463" algn="just">
              <a:lnSpc>
                <a:spcPct val="110000"/>
              </a:lnSpc>
              <a:buClr>
                <a:srgbClr val="007373"/>
              </a:buClr>
              <a:buFont typeface="Wingdings" pitchFamily="2" charset="2"/>
              <a:buChar char="§"/>
              <a:defRPr/>
            </a:pPr>
            <a:r>
              <a:rPr lang="ru-RU" sz="1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Неправильного оформления экзаменационной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416692530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226" y="438150"/>
            <a:ext cx="4755874" cy="1693793"/>
          </a:xfrm>
        </p:spPr>
        <p:txBody>
          <a:bodyPr>
            <a:normAutofit fontScale="90000"/>
          </a:bodyPr>
          <a:lstStyle/>
          <a:p>
            <a:pPr marL="274320" indent="-192024">
              <a:defRPr/>
            </a:pP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500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500" u="sng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rgbClr val="8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64946"/>
            <a:ext cx="281979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Открытый банк заданий ЕГЭ </a:t>
            </a:r>
            <a:r>
              <a:rPr lang="en-US" dirty="0"/>
              <a:t>– </a:t>
            </a:r>
            <a:r>
              <a:rPr lang="ru-RU" dirty="0"/>
              <a:t>ФИПИ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2"/>
              </a:rPr>
              <a:t>https://fipi.ru/ege/otkrytyy-bank-zadaniy-ege</a:t>
            </a:r>
            <a:r>
              <a:rPr lang="ru-RU" u="sng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35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61" t="10403" r="886" b="14139"/>
          <a:stretch/>
        </p:blipFill>
        <p:spPr>
          <a:xfrm>
            <a:off x="1217332" y="1995686"/>
            <a:ext cx="3172597" cy="1987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0381" t="9817" r="1239" b="8718"/>
          <a:stretch/>
        </p:blipFill>
        <p:spPr>
          <a:xfrm>
            <a:off x="5633543" y="1995686"/>
            <a:ext cx="2996742" cy="22097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22018" y="101817"/>
            <a:ext cx="2819792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Образовательный портал для подготовки к экзаменам </a:t>
            </a:r>
            <a:r>
              <a:rPr lang="en-US" dirty="0"/>
              <a:t>– </a:t>
            </a:r>
            <a:r>
              <a:rPr lang="ru-RU" dirty="0"/>
              <a:t>СДАМ ГИА </a:t>
            </a:r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en-US" u="sng" dirty="0">
                <a:hlinkClick r:id="rId5"/>
              </a:rPr>
              <a:t>https://ege.sdamgia.ru/</a:t>
            </a:r>
            <a:r>
              <a:rPr lang="ru-RU" u="sng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350" dirty="0"/>
          </a:p>
        </p:txBody>
      </p:sp>
    </p:spTree>
    <p:extLst>
      <p:ext uri="{BB962C8B-B14F-4D97-AF65-F5344CB8AC3E}">
        <p14:creationId xmlns:p14="http://schemas.microsoft.com/office/powerpoint/2010/main" val="4275420036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189225"/>
              </p:ext>
            </p:extLst>
          </p:nvPr>
        </p:nvGraphicFramePr>
        <p:xfrm>
          <a:off x="1259632" y="339502"/>
          <a:ext cx="7488832" cy="4536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149">
                <a:tc>
                  <a:txBody>
                    <a:bodyPr/>
                    <a:lstStyle/>
                    <a:p>
                      <a:pPr marR="565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Информационные источники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461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Адрес 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894">
                <a:tc>
                  <a:txBody>
                    <a:bodyPr/>
                    <a:lstStyle/>
                    <a:p>
                      <a:pPr marL="180975" indent="0" algn="l">
                        <a:spcBef>
                          <a:spcPts val="1440"/>
                        </a:spcBef>
                      </a:pPr>
                      <a:r>
                        <a:rPr lang="ru-RU" sz="1100" b="1" spc="-40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Официальный </a:t>
                      </a:r>
                      <a:r>
                        <a:rPr lang="ru-RU" sz="1100" b="1" spc="60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сайт </a:t>
                      </a:r>
                      <a:r>
                        <a:rPr lang="ru-RU" sz="1100" b="1" spc="-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Федерального</a:t>
                      </a:r>
                      <a:r>
                        <a:rPr lang="ru-RU" sz="1100" b="1" spc="-73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 </a:t>
                      </a:r>
                      <a:r>
                        <a:rPr lang="ru-RU" sz="1100" b="1" spc="2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центра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cs typeface="Georgia"/>
                      </a:endParaRPr>
                    </a:p>
                    <a:p>
                      <a:pPr marL="180975" indent="0" algn="l"/>
                      <a:r>
                        <a:rPr lang="ru-RU" sz="1100" b="1" spc="27" dirty="0">
                          <a:solidFill>
                            <a:schemeClr val="tx1"/>
                          </a:solidFill>
                          <a:latin typeface="+mn-lt"/>
                          <a:cs typeface="Georgia"/>
                        </a:rPr>
                        <a:t>Тестирования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cs typeface="Georgia"/>
                      </a:endParaRPr>
                    </a:p>
                    <a:p>
                      <a:pPr marR="5588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0" u="none" spc="-33" dirty="0">
                          <a:solidFill>
                            <a:schemeClr val="accent5">
                              <a:lumMod val="75000"/>
                            </a:schemeClr>
                          </a:solidFill>
                          <a:uFill>
                            <a:solidFill>
                              <a:srgbClr val="800000"/>
                            </a:solidFill>
                          </a:uFill>
                          <a:latin typeface="+mn-lt"/>
                          <a:cs typeface="Georgia"/>
                          <a:hlinkClick r:id="rId2"/>
                        </a:rPr>
                        <a:t>www.rustest.ru</a:t>
                      </a:r>
                      <a:r>
                        <a:rPr lang="ru-RU" sz="1100" b="0" u="none" spc="-33" dirty="0">
                          <a:solidFill>
                            <a:schemeClr val="accent5">
                              <a:lumMod val="75000"/>
                            </a:schemeClr>
                          </a:solidFill>
                          <a:uFill>
                            <a:solidFill>
                              <a:srgbClr val="800000"/>
                            </a:solidFill>
                          </a:uFill>
                          <a:latin typeface="+mn-lt"/>
                          <a:cs typeface="Georgia"/>
                        </a:rPr>
                        <a:t>  </a:t>
                      </a:r>
                      <a:r>
                        <a:rPr lang="ru-RU" sz="1100" b="0" u="non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b="0" u="non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344">
                <a:tc>
                  <a:txBody>
                    <a:bodyPr/>
                    <a:lstStyle/>
                    <a:p>
                      <a:pPr marL="179388" indent="1588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Сайт Регионального центра обработки информации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3"/>
                        </a:rPr>
                        <a:t>http://rcoi.mcko.ru/gia-11-ege-gve/</a:t>
                      </a:r>
                      <a:r>
                        <a:rPr lang="en-US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927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Официальный информационный портал ЕГЭ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2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4"/>
                        </a:rPr>
                        <a:t>http://gia.edu.ru/ru/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44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927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Федеральный институт педагогических измерений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hlinkClick r:id="rId5"/>
                        </a:rPr>
                        <a:t>http://fipi.ru/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3262">
                <a:tc>
                  <a:txBody>
                    <a:bodyPr/>
                    <a:lstStyle/>
                    <a:p>
                      <a:pPr marL="180975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Сайт Управления образования Исполнительного комитета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Кукморского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558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https://edu.tatar.ru/kukmor/otdel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50483" marT="7000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8594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117" y="1466094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299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6400800" y="653502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363799" y="624060"/>
            <a:ext cx="163720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9" y="1197986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ознакомить родителей с порядком проведения экзаменов, получить подпись родителя;</a:t>
            </a:r>
          </a:p>
          <a:p>
            <a:pPr marL="342900" indent="-342900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под подпись ознакомить выпускников с порядком проведения экзаменов, датой и временем проведения экзаменов;</a:t>
            </a:r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/>
              <a:t>усилить разъяснительную работу о последствиях размещения работы в сети Интернет (аннулирование результата);</a:t>
            </a:r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endParaRPr lang="ru-RU" dirty="0"/>
          </a:p>
          <a:p>
            <a:pPr marL="257175" indent="-257175" algn="just" defTabSz="685784">
              <a:buFont typeface="Wingdings" panose="05000000000000000000" pitchFamily="2" charset="2"/>
              <a:buChar char="ü"/>
            </a:pPr>
            <a:r>
              <a:rPr lang="ru-RU" dirty="0">
                <a:cs typeface="Arial" panose="020B0604020202020204" pitchFamily="34" charset="0"/>
              </a:rPr>
              <a:t>проинформировать выпускников и родителей о телефонах муниципальной «горячей» линии по вопросам ГИА в </a:t>
            </a:r>
            <a:r>
              <a:rPr lang="ru-RU" dirty="0" err="1">
                <a:cs typeface="Arial" panose="020B0604020202020204" pitchFamily="34" charset="0"/>
              </a:rPr>
              <a:t>Кукморском</a:t>
            </a:r>
            <a:r>
              <a:rPr lang="ru-RU" dirty="0">
                <a:cs typeface="Arial" panose="020B0604020202020204" pitchFamily="34" charset="0"/>
              </a:rPr>
              <a:t> муниципальном районе:   </a:t>
            </a:r>
            <a:r>
              <a:rPr lang="ru-RU" dirty="0"/>
              <a:t>(84364) </a:t>
            </a:r>
            <a:r>
              <a:rPr lang="ru-RU" dirty="0">
                <a:cs typeface="Arial" panose="020B0604020202020204" pitchFamily="34" charset="0"/>
              </a:rPr>
              <a:t>2-61-86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86767" y="323978"/>
            <a:ext cx="5377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Администрации ОО необходимо:</a:t>
            </a:r>
          </a:p>
        </p:txBody>
      </p:sp>
    </p:spTree>
    <p:extLst>
      <p:ext uri="{BB962C8B-B14F-4D97-AF65-F5344CB8AC3E}">
        <p14:creationId xmlns:p14="http://schemas.microsoft.com/office/powerpoint/2010/main" val="3744831101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66117" y="1466094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299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6400800" y="653502"/>
            <a:ext cx="16002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363799" y="624060"/>
            <a:ext cx="163720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900" dirty="0">
              <a:solidFill>
                <a:prstClr val="black">
                  <a:tint val="75000"/>
                </a:prstClr>
              </a:solidFill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66117" y="35796"/>
            <a:ext cx="72383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Планируемые мероприятия по подготовке к ГИА-2024: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212821"/>
              </p:ext>
            </p:extLst>
          </p:nvPr>
        </p:nvGraphicFramePr>
        <p:xfrm>
          <a:off x="611560" y="624060"/>
          <a:ext cx="8424936" cy="4321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6993"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Предмет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ОГЭ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ЕГЭ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ЕГЭ (медалисты)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989">
                <a:tc>
                  <a:txBody>
                    <a:bodyPr/>
                    <a:lstStyle/>
                    <a:p>
                      <a:r>
                        <a:rPr lang="ru-RU" sz="1200" dirty="0"/>
                        <a:t>Русский язык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/>
                          </a:solidFill>
                        </a:rPr>
                        <a:t>09.02.2024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8.02.2024</a:t>
                      </a:r>
                      <a:r>
                        <a:rPr lang="ru-RU" sz="1200" baseline="0" dirty="0"/>
                        <a:t> (Региональная Акция «Законы победителей: секреты вершины в 100 баллов!»)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423">
                <a:tc>
                  <a:txBody>
                    <a:bodyPr/>
                    <a:lstStyle/>
                    <a:p>
                      <a:r>
                        <a:rPr lang="ru-RU" sz="1200" dirty="0"/>
                        <a:t>Математика (профильный, базовый)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20.02.2024 (ТТ с РЦМКО)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15.02.2024 (ТТ с РЦМКО)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Физика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Химия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Биология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28.02.2024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28.02.2024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601">
                <a:tc>
                  <a:txBody>
                    <a:bodyPr/>
                    <a:lstStyle/>
                    <a:p>
                      <a:r>
                        <a:rPr lang="ru-RU" sz="1200" dirty="0"/>
                        <a:t>Обществознание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07.02.2024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24.01.2024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29.01.2024,01.02.2024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История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17.01.2024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Литература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26.01.2024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26.01.2024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Английский</a:t>
                      </a:r>
                      <a:r>
                        <a:rPr lang="ru-RU" sz="1200" baseline="0" dirty="0"/>
                        <a:t> язык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18.01.2024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31.01.2024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География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16.02.2024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Информатика и</a:t>
                      </a:r>
                      <a:r>
                        <a:rPr lang="ru-RU" sz="1200" baseline="0" dirty="0"/>
                        <a:t> ИКТ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01.03.2024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март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8972">
                <a:tc>
                  <a:txBody>
                    <a:bodyPr/>
                    <a:lstStyle/>
                    <a:p>
                      <a:r>
                        <a:rPr lang="ru-RU" sz="1200" dirty="0"/>
                        <a:t>Родной</a:t>
                      </a:r>
                      <a:r>
                        <a:rPr lang="ru-RU" sz="1200" baseline="0" dirty="0"/>
                        <a:t> язык</a:t>
                      </a:r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19.01.2024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-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2" name="Левая фигурная скобка 11"/>
          <p:cNvSpPr/>
          <p:nvPr/>
        </p:nvSpPr>
        <p:spPr>
          <a:xfrm rot="10800000">
            <a:off x="7182399" y="2174990"/>
            <a:ext cx="288032" cy="2304256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40784"/>
      </p:ext>
    </p:extLst>
  </p:cSld>
  <p:clrMapOvr>
    <a:masterClrMapping/>
  </p:clrMapOvr>
  <p:transition spd="slow">
    <p:wip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14209" y="175100"/>
            <a:ext cx="6048171" cy="5471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Аттестат с </a:t>
            </a:r>
            <a:r>
              <a:rPr lang="ru-RU" sz="2400" dirty="0">
                <a:solidFill>
                  <a:srgbClr val="FF0000"/>
                </a:solidFill>
              </a:rPr>
              <a:t>отличием ООО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475656" y="758760"/>
            <a:ext cx="6850460" cy="415372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завершившим обучение по образовательным программам ООО;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имеющие академической задолженности;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меющие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  отметки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«ОТЛИЧНО» по всем учебным предметам за 9 класс;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успешно прошедшим ГИА за(без учета результатов, полученных при прохождении повторной ГИА)</a:t>
            </a:r>
            <a:endParaRPr lang="ru-RU" dirty="0"/>
          </a:p>
          <a:p>
            <a:pPr algn="just"/>
            <a:endParaRPr lang="ru-RU" dirty="0"/>
          </a:p>
          <a:p>
            <a:pPr algn="just"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1704773" y="1495628"/>
            <a:ext cx="5646906" cy="634730"/>
          </a:xfrm>
          <a:prstGeom prst="rect">
            <a:avLst/>
          </a:prstGeom>
          <a:effectLst/>
        </p:spPr>
        <p:txBody>
          <a:bodyPr vert="horz" lIns="68580" tIns="34290" rIns="68580" bIns="34290" rtlCol="0" anchor="b" anchorCtr="0">
            <a:noAutofit/>
          </a:bodyPr>
          <a:lstStyle/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marL="240030" indent="-24003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Wingdings" pitchFamily="2" charset="2"/>
              <a:buChar char="Ø"/>
              <a:defRPr/>
            </a:pPr>
            <a:endParaRPr lang="ru-RU" sz="24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AutoShape 2" descr="2024-01-11_10-56-5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9715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 txBox="1">
            <a:spLocks/>
          </p:cNvSpPr>
          <p:nvPr/>
        </p:nvSpPr>
        <p:spPr>
          <a:xfrm>
            <a:off x="1691680" y="195486"/>
            <a:ext cx="6636671" cy="81463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1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Аттестат СОО </a:t>
            </a: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 отличием 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 медаль «За особые успехи в учении»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27983" y="1203598"/>
            <a:ext cx="4537725" cy="2805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итоговые отметки "отлично" - по всем учебным предметам учебного плана, изучавшимся на уровне среднего общего образования;</a:t>
            </a:r>
          </a:p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«зачет» - за итоговое сочинение (изложение);</a:t>
            </a:r>
          </a:p>
          <a:p>
            <a:pPr marL="214313" indent="-214313" algn="just" defTabSz="685800">
              <a:spcAft>
                <a:spcPts val="450"/>
              </a:spcAft>
              <a:buClr>
                <a:prstClr val="black"/>
              </a:buClr>
              <a:buFont typeface="Wingdings" panose="05000000000000000000" pitchFamily="2" charset="2"/>
              <a:buChar char="ü"/>
              <a:defRPr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 порядка и условия выдачи медали 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5" t="15317" r="31888" b="5201"/>
          <a:stretch/>
        </p:blipFill>
        <p:spPr>
          <a:xfrm>
            <a:off x="899592" y="984637"/>
            <a:ext cx="3169573" cy="36724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4754642"/>
            <a:ext cx="35283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spcAft>
                <a:spcPts val="450"/>
              </a:spcAft>
              <a:buClr>
                <a:prstClr val="black"/>
              </a:buClr>
              <a:defRPr/>
            </a:pP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РФ от 29.09.2023 № 730</a:t>
            </a:r>
          </a:p>
        </p:txBody>
      </p:sp>
    </p:spTree>
    <p:extLst>
      <p:ext uri="{BB962C8B-B14F-4D97-AF65-F5344CB8AC3E}">
        <p14:creationId xmlns:p14="http://schemas.microsoft.com/office/powerpoint/2010/main" val="2106232948"/>
      </p:ext>
    </p:extLst>
  </p:cSld>
  <p:clrMapOvr>
    <a:masterClrMapping/>
  </p:clrMapOvr>
  <p:transition spd="slow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941" t="13352" r="4709"/>
          <a:stretch/>
        </p:blipFill>
        <p:spPr>
          <a:xfrm>
            <a:off x="2051720" y="1327076"/>
            <a:ext cx="5545281" cy="381642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827584" y="12057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Порядок и условия выдачи медали 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«За особые успехи в учении»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(медаль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степени)</a:t>
            </a:r>
          </a:p>
        </p:txBody>
      </p:sp>
    </p:spTree>
    <p:extLst>
      <p:ext uri="{BB962C8B-B14F-4D97-AF65-F5344CB8AC3E}">
        <p14:creationId xmlns:p14="http://schemas.microsoft.com/office/powerpoint/2010/main" val="27956501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7524" t="13378"/>
          <a:stretch/>
        </p:blipFill>
        <p:spPr>
          <a:xfrm>
            <a:off x="2483768" y="1070119"/>
            <a:ext cx="5636966" cy="408391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547664" y="120573"/>
            <a:ext cx="7033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Порядок и условия выдачи медали </a:t>
            </a:r>
          </a:p>
          <a:p>
            <a:pPr algn="ctr" defTabSz="685784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«За заслуги в обучении» (медаль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II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степени)</a:t>
            </a:r>
          </a:p>
        </p:txBody>
      </p:sp>
    </p:spTree>
    <p:extLst>
      <p:ext uri="{BB962C8B-B14F-4D97-AF65-F5344CB8AC3E}">
        <p14:creationId xmlns:p14="http://schemas.microsoft.com/office/powerpoint/2010/main" val="20135065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8"/>
          <a:stretch/>
        </p:blipFill>
        <p:spPr>
          <a:xfrm>
            <a:off x="6588224" y="2843456"/>
            <a:ext cx="2362566" cy="20882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44552"/>
            <a:ext cx="1887055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ОГЭ -2024</a:t>
            </a:r>
          </a:p>
          <a:p>
            <a:r>
              <a:rPr lang="ru-RU" sz="33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Condensed" panose="020B0502040204020203" pitchFamily="34" charset="0"/>
              </a:rPr>
              <a:t>ЕГЭ -2024</a:t>
            </a:r>
          </a:p>
          <a:p>
            <a:endParaRPr lang="ru-RU" sz="33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Condensed" panose="020B0502040204020203" pitchFamily="34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2647540" y="599252"/>
            <a:ext cx="4191318" cy="2244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900" b="1" spc="-1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СПАСИБО</a:t>
            </a:r>
            <a:endParaRPr sz="29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sz="2900" b="1" spc="-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ЗА</a:t>
            </a:r>
            <a:r>
              <a:rPr sz="2900" b="1" spc="-7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ВНИМАНИЕ</a:t>
            </a: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!</a:t>
            </a: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endParaRPr lang="ru-RU" sz="2900" b="1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20"/>
              </a:spcBef>
            </a:pP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ИГЪТИБАРЫГЫЗ ӨЧЕН РӘХМӘТ! </a:t>
            </a:r>
            <a:endParaRPr lang="ru-RU" sz="29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389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193" y="772704"/>
            <a:ext cx="7776864" cy="2062103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п. 8 </a:t>
            </a:r>
            <a:r>
              <a:rPr lang="ru-RU" sz="1600" dirty="0"/>
              <a:t>«ГИА в форме ОГЭ и (или) ГВЭ включает в себя четыре экзамена по учебным предметам «Русский язык» и «Математика» (далее вместе - обязательные учебные предметы), двум учебным предметам по выбору участника ГИА из числа учебных предметов: «Биология», «География», «Иностранные языки» (английский, испанский, немецкий и французский), </a:t>
            </a:r>
            <a:r>
              <a:rPr lang="ru-RU" sz="1600" b="1" dirty="0"/>
              <a:t>«Информатика»</a:t>
            </a:r>
            <a:r>
              <a:rPr lang="ru-RU" sz="1600" dirty="0"/>
              <a:t>, «История», «Литература»,</a:t>
            </a:r>
          </a:p>
          <a:p>
            <a:r>
              <a:rPr lang="ru-RU" sz="1600" dirty="0"/>
              <a:t>«Обществознание», «Физика», «Химия» (далее вместе - учебные предметы по выбору)...»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5420" y="3296001"/>
            <a:ext cx="7240409" cy="830997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Перечень предметов по алфавиту и в кавычках</a:t>
            </a:r>
          </a:p>
          <a:p>
            <a:pPr algn="ctr"/>
            <a:r>
              <a:rPr lang="ru-RU" sz="1600" b="1" dirty="0"/>
              <a:t>Изменено название </a:t>
            </a:r>
            <a:r>
              <a:rPr lang="ru-RU" sz="1600" dirty="0"/>
              <a:t>экзамена по учебному предмету </a:t>
            </a:r>
          </a:p>
          <a:p>
            <a:pPr algn="ctr"/>
            <a:r>
              <a:rPr lang="ru-RU" sz="1600" dirty="0"/>
              <a:t>«Информатика и ИКТ» - </a:t>
            </a:r>
            <a:r>
              <a:rPr lang="ru-RU" sz="1600" b="1" dirty="0"/>
              <a:t>«Информатика»</a:t>
            </a:r>
          </a:p>
        </p:txBody>
      </p:sp>
    </p:spTree>
    <p:extLst>
      <p:ext uri="{BB962C8B-B14F-4D97-AF65-F5344CB8AC3E}">
        <p14:creationId xmlns:p14="http://schemas.microsoft.com/office/powerpoint/2010/main" val="408414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131841" y="19281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2926" y="847007"/>
            <a:ext cx="540060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Участники ГИА-9: сдающие только обязательные предметы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9593" y="2431711"/>
            <a:ext cx="30963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Участники ГИА, проходящие ГИА только по</a:t>
            </a:r>
          </a:p>
          <a:p>
            <a:pPr algn="ctr"/>
            <a:r>
              <a:rPr lang="ru-RU" sz="1600" dirty="0"/>
              <a:t>обязательным учебным предметам, вправе</a:t>
            </a:r>
          </a:p>
          <a:p>
            <a:pPr algn="ctr"/>
            <a:r>
              <a:rPr lang="ru-RU" sz="1600" dirty="0"/>
              <a:t>дополнить указанный в заявлениях перечень учебных предметов для прохождения ГИА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48064" y="260244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Данная норма изъята из Порядка ГИА-9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1955372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921839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8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87624" y="411510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выбору 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определяет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самостоятельно.</a:t>
            </a:r>
          </a:p>
          <a:p>
            <a:pPr algn="ctr"/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выборе экзаменов и их количестве,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подписанное родителями 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представителями),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подаёт  выпускник самостоятельно</a:t>
            </a:r>
          </a:p>
          <a:p>
            <a:pPr algn="ctr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alt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марта 2024 </a:t>
            </a:r>
            <a:r>
              <a:rPr lang="ru-RU" alt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15616" y="2317057"/>
            <a:ext cx="74168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проведения и продолжительности экзаменов утверждается Федеральной службой по надзору в сфере образования и науки.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сроки для сдачи экзамена участниками ОГЭ, пропустившими экзамен в основные сроки по уважительным причинам или подавшими апелляцию. с 2 по 13 сентября 2024 года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Экзамены начинаются по местному времени в 10.00.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Char char="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подготовительные мероприятия (проведение инструктажа, заполнение области регистрации бланков ОГЭ и др.) выделяется время до 10-15 минут, которое не включается в продолжительность выполнения экзаменационной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700955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77735" y="2643758"/>
            <a:ext cx="788541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9999FF"/>
                </a:solidFill>
              </a:rPr>
              <a:t>допускаются в дополнительные сроки</a:t>
            </a:r>
          </a:p>
          <a:p>
            <a:r>
              <a:rPr lang="ru-RU" sz="1700" dirty="0"/>
              <a:t>обучающиеся, экстерны: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получившие «незачет»;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/>
              <a:t>не явившиеся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не завершившие итоговое собеседование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/>
              <a:t>удаленные за нарушения требований, установленных п. 22 Порядка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>
              <a:solidFill>
                <a:srgbClr val="0099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ra Pro Medium" panose="00000600000000000000" pitchFamily="2" charset="0"/>
              </a:rPr>
              <a:t/>
            </a:r>
            <a:br>
              <a:rPr lang="ru-RU" dirty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763688" y="195486"/>
            <a:ext cx="6313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Arial"/>
                <a:ea typeface="+mj-ea"/>
                <a:cs typeface="+mj-cs"/>
              </a:rPr>
              <a:t>Итоговое собеседование по русскому языку в 2024 году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915567"/>
          <a:ext cx="7200799" cy="128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1787537181"/>
                    </a:ext>
                  </a:extLst>
                </a:gridCol>
                <a:gridCol w="2520296">
                  <a:extLst>
                    <a:ext uri="{9D8B030D-6E8A-4147-A177-3AD203B41FA5}">
                      <a16:colId xmlns:a16="http://schemas.microsoft.com/office/drawing/2014/main" val="2805247821"/>
                    </a:ext>
                  </a:extLst>
                </a:gridCol>
                <a:gridCol w="2160223">
                  <a:extLst>
                    <a:ext uri="{9D8B030D-6E8A-4147-A177-3AD203B41FA5}">
                      <a16:colId xmlns:a16="http://schemas.microsoft.com/office/drawing/2014/main" val="2354166849"/>
                    </a:ext>
                  </a:extLst>
                </a:gridCol>
              </a:tblGrid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февраль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март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апрель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533970"/>
                  </a:ext>
                </a:extLst>
              </a:tr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14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13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15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254413"/>
                  </a:ext>
                </a:extLst>
              </a:tr>
              <a:tr h="33927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основной срок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дополнительный срок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57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08039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9722</TotalTime>
  <Words>3964</Words>
  <Application>Microsoft Office PowerPoint</Application>
  <PresentationFormat>Экран (16:9)</PresentationFormat>
  <Paragraphs>578</Paragraphs>
  <Slides>59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72" baseType="lpstr">
      <vt:lpstr>Arial</vt:lpstr>
      <vt:lpstr>Bahnschrift SemiCondensed</vt:lpstr>
      <vt:lpstr>Calibri</vt:lpstr>
      <vt:lpstr>Cambria Math</vt:lpstr>
      <vt:lpstr>Cera Pro Medium</vt:lpstr>
      <vt:lpstr>Georgia</vt:lpstr>
      <vt:lpstr>PMingLiU</vt:lpstr>
      <vt:lpstr>Roboto</vt:lpstr>
      <vt:lpstr>Tahoma</vt:lpstr>
      <vt:lpstr>Times New Roman</vt:lpstr>
      <vt:lpstr>Verdana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ГИА-11 проводится в пунктах проведения экзамена (ППЭ)   ППЭ ЕГЭ №3305 – МБОУ «СОШ им. С.А. Ахтямова с. Манзарас»  ППЭ оснащен металлодетектором, ведется видеонаблюдение в режиме онлайн (установлены ip-камеры)      </vt:lpstr>
      <vt:lpstr>Презентация PowerPoint</vt:lpstr>
      <vt:lpstr>Презентация PowerPoint</vt:lpstr>
      <vt:lpstr>На экзамене обучающимся разрешено иметь:</vt:lpstr>
      <vt:lpstr>Права и обязанности участника ЕГЭ</vt:lpstr>
      <vt:lpstr>Результаты экзамена</vt:lpstr>
      <vt:lpstr>Презентация PowerPoint</vt:lpstr>
      <vt:lpstr>             </vt:lpstr>
      <vt:lpstr>Презентация PowerPoint</vt:lpstr>
      <vt:lpstr>Презентация PowerPoint</vt:lpstr>
      <vt:lpstr>Презентация PowerPoint</vt:lpstr>
      <vt:lpstr>Аттестат с отличием ООО     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Ученик</cp:lastModifiedBy>
  <cp:revision>615</cp:revision>
  <cp:lastPrinted>2024-01-15T19:01:08Z</cp:lastPrinted>
  <dcterms:created xsi:type="dcterms:W3CDTF">2015-10-13T08:15:21Z</dcterms:created>
  <dcterms:modified xsi:type="dcterms:W3CDTF">2024-01-30T05:08:04Z</dcterms:modified>
</cp:coreProperties>
</file>